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6"/>
  </p:notesMasterIdLst>
  <p:handoutMasterIdLst>
    <p:handoutMasterId r:id="rId37"/>
  </p:handoutMasterIdLst>
  <p:sldIdLst>
    <p:sldId id="310" r:id="rId3"/>
    <p:sldId id="306" r:id="rId4"/>
    <p:sldId id="259" r:id="rId5"/>
    <p:sldId id="272" r:id="rId6"/>
    <p:sldId id="316" r:id="rId7"/>
    <p:sldId id="309" r:id="rId8"/>
    <p:sldId id="344" r:id="rId9"/>
    <p:sldId id="340" r:id="rId10"/>
    <p:sldId id="315" r:id="rId11"/>
    <p:sldId id="317" r:id="rId12"/>
    <p:sldId id="318" r:id="rId13"/>
    <p:sldId id="323" r:id="rId14"/>
    <p:sldId id="341" r:id="rId15"/>
    <p:sldId id="319" r:id="rId16"/>
    <p:sldId id="320" r:id="rId17"/>
    <p:sldId id="321" r:id="rId18"/>
    <p:sldId id="322" r:id="rId19"/>
    <p:sldId id="324" r:id="rId20"/>
    <p:sldId id="326" r:id="rId21"/>
    <p:sldId id="325" r:id="rId22"/>
    <p:sldId id="343" r:id="rId23"/>
    <p:sldId id="333" r:id="rId24"/>
    <p:sldId id="334" r:id="rId25"/>
    <p:sldId id="335" r:id="rId26"/>
    <p:sldId id="336" r:id="rId27"/>
    <p:sldId id="337" r:id="rId28"/>
    <p:sldId id="342" r:id="rId29"/>
    <p:sldId id="338" r:id="rId30"/>
    <p:sldId id="267" r:id="rId31"/>
    <p:sldId id="268" r:id="rId32"/>
    <p:sldId id="269" r:id="rId33"/>
    <p:sldId id="270" r:id="rId34"/>
    <p:sldId id="271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eu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44F"/>
    <a:srgbClr val="C81246"/>
    <a:srgbClr val="153C8C"/>
    <a:srgbClr val="ED79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Style léger 2 - Accentuation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7" autoAdjust="0"/>
    <p:restoredTop sz="90570" autoAdjust="0"/>
  </p:normalViewPr>
  <p:slideViewPr>
    <p:cSldViewPr snapToGrid="0">
      <p:cViewPr varScale="1">
        <p:scale>
          <a:sx n="68" d="100"/>
          <a:sy n="68" d="100"/>
        </p:scale>
        <p:origin x="522" y="66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AFE162-3ADC-436E-BCFE-6B8E0591787D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062717F-73A0-4AAB-9936-A2360B17793B}">
      <dgm:prSet phldrT="[Texte]"/>
      <dgm:spPr/>
      <dgm:t>
        <a:bodyPr/>
        <a:lstStyle/>
        <a:p>
          <a:r>
            <a:rPr lang="fr-FR" dirty="0" smtClean="0"/>
            <a:t>L’école classique ( Taylor, Weber et Fayol)</a:t>
          </a:r>
          <a:endParaRPr lang="fr-FR" dirty="0"/>
        </a:p>
      </dgm:t>
    </dgm:pt>
    <dgm:pt modelId="{55B3EAAF-68E6-466F-AEDB-C69DFDC5D803}" type="parTrans" cxnId="{AD2C1C9A-B159-4D21-9BF3-FB3EE7B193A0}">
      <dgm:prSet/>
      <dgm:spPr/>
      <dgm:t>
        <a:bodyPr/>
        <a:lstStyle/>
        <a:p>
          <a:endParaRPr lang="fr-FR"/>
        </a:p>
      </dgm:t>
    </dgm:pt>
    <dgm:pt modelId="{DAEE6B9D-EB3E-4A88-80A6-0636B704883D}" type="sibTrans" cxnId="{AD2C1C9A-B159-4D21-9BF3-FB3EE7B193A0}">
      <dgm:prSet/>
      <dgm:spPr/>
      <dgm:t>
        <a:bodyPr/>
        <a:lstStyle/>
        <a:p>
          <a:endParaRPr lang="fr-FR"/>
        </a:p>
      </dgm:t>
    </dgm:pt>
    <dgm:pt modelId="{3AE705C1-8084-4183-AF17-C8F9EAAED309}">
      <dgm:prSet phldrT="[Texte]" custT="1"/>
      <dgm:spPr/>
      <dgm:t>
        <a:bodyPr/>
        <a:lstStyle/>
        <a:p>
          <a:r>
            <a:rPr lang="fr-FR" sz="2000" dirty="0" smtClean="0"/>
            <a:t>La technique, le design du poste de travail, de l’entreprise et des procédures</a:t>
          </a:r>
          <a:endParaRPr lang="fr-FR" sz="2000" dirty="0"/>
        </a:p>
      </dgm:t>
    </dgm:pt>
    <dgm:pt modelId="{402267D4-EF51-48C4-94C6-9DEB8EC78845}" type="parTrans" cxnId="{41C2CBF0-6EA2-4008-BC91-503985A90819}">
      <dgm:prSet/>
      <dgm:spPr/>
      <dgm:t>
        <a:bodyPr/>
        <a:lstStyle/>
        <a:p>
          <a:endParaRPr lang="fr-FR"/>
        </a:p>
      </dgm:t>
    </dgm:pt>
    <dgm:pt modelId="{A8508090-BE32-4BF1-A874-BD94E5430557}" type="sibTrans" cxnId="{41C2CBF0-6EA2-4008-BC91-503985A90819}">
      <dgm:prSet/>
      <dgm:spPr/>
      <dgm:t>
        <a:bodyPr/>
        <a:lstStyle/>
        <a:p>
          <a:endParaRPr lang="fr-FR"/>
        </a:p>
      </dgm:t>
    </dgm:pt>
    <dgm:pt modelId="{6E25DA08-E444-46F0-A4D5-3E7C3DD48DC2}">
      <dgm:prSet phldrT="[Texte]"/>
      <dgm:spPr/>
      <dgm:t>
        <a:bodyPr/>
        <a:lstStyle/>
        <a:p>
          <a:r>
            <a:rPr lang="fr-FR" dirty="0" smtClean="0"/>
            <a:t>L’école des relations humaines</a:t>
          </a:r>
          <a:endParaRPr lang="fr-FR" dirty="0"/>
        </a:p>
      </dgm:t>
    </dgm:pt>
    <dgm:pt modelId="{22870F5D-1919-40A2-A675-91E3F01B1B23}" type="parTrans" cxnId="{D735B202-FC22-4801-9ED9-5995F4B506BF}">
      <dgm:prSet/>
      <dgm:spPr/>
      <dgm:t>
        <a:bodyPr/>
        <a:lstStyle/>
        <a:p>
          <a:endParaRPr lang="fr-FR"/>
        </a:p>
      </dgm:t>
    </dgm:pt>
    <dgm:pt modelId="{FBCB4F66-6B13-486B-97B1-10D36B94093C}" type="sibTrans" cxnId="{D735B202-FC22-4801-9ED9-5995F4B506BF}">
      <dgm:prSet/>
      <dgm:spPr/>
      <dgm:t>
        <a:bodyPr/>
        <a:lstStyle/>
        <a:p>
          <a:endParaRPr lang="fr-FR"/>
        </a:p>
      </dgm:t>
    </dgm:pt>
    <dgm:pt modelId="{FBA97A56-58FA-40A0-AC4D-1AFA82B843D7}">
      <dgm:prSet phldrT="[Texte]" custT="1"/>
      <dgm:spPr/>
      <dgm:t>
        <a:bodyPr/>
        <a:lstStyle/>
        <a:p>
          <a:r>
            <a:rPr lang="fr-FR" sz="2000" dirty="0" smtClean="0"/>
            <a:t>La gestion des ressources humaines, des phénomènes psychologiques</a:t>
          </a:r>
          <a:endParaRPr lang="fr-FR" sz="2000" dirty="0"/>
        </a:p>
      </dgm:t>
    </dgm:pt>
    <dgm:pt modelId="{EE21C803-6799-4917-AC49-72E6E1C5E330}" type="parTrans" cxnId="{7E96FD65-D095-419D-BD2D-9817F26EC0AE}">
      <dgm:prSet/>
      <dgm:spPr/>
      <dgm:t>
        <a:bodyPr/>
        <a:lstStyle/>
        <a:p>
          <a:endParaRPr lang="fr-FR"/>
        </a:p>
      </dgm:t>
    </dgm:pt>
    <dgm:pt modelId="{DAC6C5F1-7928-43A5-BBDE-DE39AA99F741}" type="sibTrans" cxnId="{7E96FD65-D095-419D-BD2D-9817F26EC0AE}">
      <dgm:prSet/>
      <dgm:spPr/>
      <dgm:t>
        <a:bodyPr/>
        <a:lstStyle/>
        <a:p>
          <a:endParaRPr lang="fr-FR"/>
        </a:p>
      </dgm:t>
    </dgm:pt>
    <dgm:pt modelId="{E84ED6EB-8EE7-4122-883D-0E9E72CC52FE}" type="pres">
      <dgm:prSet presAssocID="{85AFE162-3ADC-436E-BCFE-6B8E059178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AC60F75-9162-4E7E-A22C-6094813AB4A2}" type="pres">
      <dgm:prSet presAssocID="{0062717F-73A0-4AAB-9936-A2360B17793B}" presName="parentText" presStyleLbl="node1" presStyleIdx="0" presStyleCnt="2" custLinFactNeighborX="-2372" custLinFactNeighborY="-3394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4FB046-20D1-476F-9FB8-12B58E1A440D}" type="pres">
      <dgm:prSet presAssocID="{0062717F-73A0-4AAB-9936-A2360B17793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15445F3-F66F-4375-8E63-2F6A244C282A}" type="pres">
      <dgm:prSet presAssocID="{6E25DA08-E444-46F0-A4D5-3E7C3DD48DC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4B378A5-5050-4F8B-8E02-30935FE3678A}" type="pres">
      <dgm:prSet presAssocID="{6E25DA08-E444-46F0-A4D5-3E7C3DD48DC2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B3FC6412-3E39-466F-B1BA-35A562659800}" type="presOf" srcId="{3AE705C1-8084-4183-AF17-C8F9EAAED309}" destId="{754FB046-20D1-476F-9FB8-12B58E1A440D}" srcOrd="0" destOrd="0" presId="urn:microsoft.com/office/officeart/2005/8/layout/vList2"/>
    <dgm:cxn modelId="{7E96FD65-D095-419D-BD2D-9817F26EC0AE}" srcId="{6E25DA08-E444-46F0-A4D5-3E7C3DD48DC2}" destId="{FBA97A56-58FA-40A0-AC4D-1AFA82B843D7}" srcOrd="0" destOrd="0" parTransId="{EE21C803-6799-4917-AC49-72E6E1C5E330}" sibTransId="{DAC6C5F1-7928-43A5-BBDE-DE39AA99F741}"/>
    <dgm:cxn modelId="{0EDA7F0E-139D-4892-AD23-A2A260B0D448}" type="presOf" srcId="{0062717F-73A0-4AAB-9936-A2360B17793B}" destId="{CAC60F75-9162-4E7E-A22C-6094813AB4A2}" srcOrd="0" destOrd="0" presId="urn:microsoft.com/office/officeart/2005/8/layout/vList2"/>
    <dgm:cxn modelId="{41C2CBF0-6EA2-4008-BC91-503985A90819}" srcId="{0062717F-73A0-4AAB-9936-A2360B17793B}" destId="{3AE705C1-8084-4183-AF17-C8F9EAAED309}" srcOrd="0" destOrd="0" parTransId="{402267D4-EF51-48C4-94C6-9DEB8EC78845}" sibTransId="{A8508090-BE32-4BF1-A874-BD94E5430557}"/>
    <dgm:cxn modelId="{D735B202-FC22-4801-9ED9-5995F4B506BF}" srcId="{85AFE162-3ADC-436E-BCFE-6B8E0591787D}" destId="{6E25DA08-E444-46F0-A4D5-3E7C3DD48DC2}" srcOrd="1" destOrd="0" parTransId="{22870F5D-1919-40A2-A675-91E3F01B1B23}" sibTransId="{FBCB4F66-6B13-486B-97B1-10D36B94093C}"/>
    <dgm:cxn modelId="{8BCC7366-2EB5-4644-867C-E4098536B000}" type="presOf" srcId="{85AFE162-3ADC-436E-BCFE-6B8E0591787D}" destId="{E84ED6EB-8EE7-4122-883D-0E9E72CC52FE}" srcOrd="0" destOrd="0" presId="urn:microsoft.com/office/officeart/2005/8/layout/vList2"/>
    <dgm:cxn modelId="{71B0150D-41FC-4409-B51D-1FF6C1809025}" type="presOf" srcId="{6E25DA08-E444-46F0-A4D5-3E7C3DD48DC2}" destId="{315445F3-F66F-4375-8E63-2F6A244C282A}" srcOrd="0" destOrd="0" presId="urn:microsoft.com/office/officeart/2005/8/layout/vList2"/>
    <dgm:cxn modelId="{AD2C1C9A-B159-4D21-9BF3-FB3EE7B193A0}" srcId="{85AFE162-3ADC-436E-BCFE-6B8E0591787D}" destId="{0062717F-73A0-4AAB-9936-A2360B17793B}" srcOrd="0" destOrd="0" parTransId="{55B3EAAF-68E6-466F-AEDB-C69DFDC5D803}" sibTransId="{DAEE6B9D-EB3E-4A88-80A6-0636B704883D}"/>
    <dgm:cxn modelId="{FDA884B5-4B5E-4730-9BB2-BF52428C9A3A}" type="presOf" srcId="{FBA97A56-58FA-40A0-AC4D-1AFA82B843D7}" destId="{04B378A5-5050-4F8B-8E02-30935FE3678A}" srcOrd="0" destOrd="0" presId="urn:microsoft.com/office/officeart/2005/8/layout/vList2"/>
    <dgm:cxn modelId="{FB614552-2161-4ABF-8845-C109D67C0248}" type="presParOf" srcId="{E84ED6EB-8EE7-4122-883D-0E9E72CC52FE}" destId="{CAC60F75-9162-4E7E-A22C-6094813AB4A2}" srcOrd="0" destOrd="0" presId="urn:microsoft.com/office/officeart/2005/8/layout/vList2"/>
    <dgm:cxn modelId="{AAB1C8F4-958A-4F79-897E-CCD35C10D992}" type="presParOf" srcId="{E84ED6EB-8EE7-4122-883D-0E9E72CC52FE}" destId="{754FB046-20D1-476F-9FB8-12B58E1A440D}" srcOrd="1" destOrd="0" presId="urn:microsoft.com/office/officeart/2005/8/layout/vList2"/>
    <dgm:cxn modelId="{06C241C6-6938-4870-9BDA-EA2D80685FB0}" type="presParOf" srcId="{E84ED6EB-8EE7-4122-883D-0E9E72CC52FE}" destId="{315445F3-F66F-4375-8E63-2F6A244C282A}" srcOrd="2" destOrd="0" presId="urn:microsoft.com/office/officeart/2005/8/layout/vList2"/>
    <dgm:cxn modelId="{04355F49-6175-46C1-B1F9-9C1AA2AC4ECE}" type="presParOf" srcId="{E84ED6EB-8EE7-4122-883D-0E9E72CC52FE}" destId="{04B378A5-5050-4F8B-8E02-30935FE3678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C9D3BF-D9D5-4262-B5EA-CC57B933D6D1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6E934725-CBAE-4626-88B9-B8418ED037D1}">
      <dgm:prSet phldrT="[Texte]" custT="1"/>
      <dgm:spPr/>
      <dgm:t>
        <a:bodyPr/>
        <a:lstStyle/>
        <a:p>
          <a:r>
            <a:rPr lang="fr-FR" sz="2200" dirty="0" smtClean="0"/>
            <a:t>L’école socio technique</a:t>
          </a:r>
          <a:endParaRPr lang="fr-FR" sz="2200" dirty="0"/>
        </a:p>
      </dgm:t>
    </dgm:pt>
    <dgm:pt modelId="{3D415D1D-5EBB-4E6E-BB75-420661DE352C}" type="parTrans" cxnId="{F5A45AF2-8F75-4D0C-BF91-319A7D56E2B7}">
      <dgm:prSet/>
      <dgm:spPr/>
      <dgm:t>
        <a:bodyPr/>
        <a:lstStyle/>
        <a:p>
          <a:endParaRPr lang="fr-FR" sz="2000"/>
        </a:p>
      </dgm:t>
    </dgm:pt>
    <dgm:pt modelId="{B98ABE7F-413F-4405-8E68-E77EE4E3EF14}" type="sibTrans" cxnId="{F5A45AF2-8F75-4D0C-BF91-319A7D56E2B7}">
      <dgm:prSet/>
      <dgm:spPr/>
      <dgm:t>
        <a:bodyPr/>
        <a:lstStyle/>
        <a:p>
          <a:endParaRPr lang="fr-FR" sz="2000"/>
        </a:p>
      </dgm:t>
    </dgm:pt>
    <dgm:pt modelId="{F87F240D-6757-4C30-BBF9-5C79D30D9D5E}">
      <dgm:prSet phldrT="[Texte]" custT="1"/>
      <dgm:spPr/>
      <dgm:t>
        <a:bodyPr/>
        <a:lstStyle/>
        <a:p>
          <a:r>
            <a:rPr lang="fr-FR" sz="2000" dirty="0" smtClean="0"/>
            <a:t>«Socio» englobant l’aspect humain, psychologique et sociologique, subjectif et irrationnel.</a:t>
          </a:r>
          <a:endParaRPr lang="fr-FR" sz="2000" dirty="0"/>
        </a:p>
      </dgm:t>
    </dgm:pt>
    <dgm:pt modelId="{76C7E7A7-B6DD-44CB-A3FA-A92713E8F2CD}" type="parTrans" cxnId="{919C0CD6-49E9-404F-B6F4-F37A73B25BD8}">
      <dgm:prSet/>
      <dgm:spPr/>
      <dgm:t>
        <a:bodyPr/>
        <a:lstStyle/>
        <a:p>
          <a:endParaRPr lang="fr-FR" sz="2000"/>
        </a:p>
      </dgm:t>
    </dgm:pt>
    <dgm:pt modelId="{234A3CA9-9718-4EDA-B4E0-4CA765542DDF}" type="sibTrans" cxnId="{919C0CD6-49E9-404F-B6F4-F37A73B25BD8}">
      <dgm:prSet/>
      <dgm:spPr/>
      <dgm:t>
        <a:bodyPr/>
        <a:lstStyle/>
        <a:p>
          <a:endParaRPr lang="fr-FR" sz="2000"/>
        </a:p>
      </dgm:t>
    </dgm:pt>
    <dgm:pt modelId="{D8C83CA5-16C2-4DF6-B053-E75BE915797A}">
      <dgm:prSet custT="1"/>
      <dgm:spPr/>
      <dgm:t>
        <a:bodyPr/>
        <a:lstStyle/>
        <a:p>
          <a:r>
            <a:rPr lang="fr-FR" sz="2200" dirty="0" smtClean="0"/>
            <a:t>L’approche sociologique des organisations</a:t>
          </a:r>
        </a:p>
      </dgm:t>
    </dgm:pt>
    <dgm:pt modelId="{3E7ADCFD-EEC6-4C7C-980F-05A6F0687AF7}" type="parTrans" cxnId="{D9EFA7EA-E8FA-4F23-9740-E9508F8274C5}">
      <dgm:prSet/>
      <dgm:spPr/>
      <dgm:t>
        <a:bodyPr/>
        <a:lstStyle/>
        <a:p>
          <a:endParaRPr lang="fr-FR" sz="2000"/>
        </a:p>
      </dgm:t>
    </dgm:pt>
    <dgm:pt modelId="{C4A8A170-0E31-474F-B5ED-D8E1505FA339}" type="sibTrans" cxnId="{D9EFA7EA-E8FA-4F23-9740-E9508F8274C5}">
      <dgm:prSet/>
      <dgm:spPr/>
      <dgm:t>
        <a:bodyPr/>
        <a:lstStyle/>
        <a:p>
          <a:endParaRPr lang="fr-FR" sz="2000"/>
        </a:p>
      </dgm:t>
    </dgm:pt>
    <dgm:pt modelId="{C436FD34-BC87-4E17-AE28-3EEA6799A6DC}">
      <dgm:prSet phldrT="[Texte]" custT="1"/>
      <dgm:spPr/>
      <dgm:t>
        <a:bodyPr/>
        <a:lstStyle/>
        <a:p>
          <a:r>
            <a:rPr lang="fr-FR" sz="2000" dirty="0" smtClean="0"/>
            <a:t>«Technique» c'est-à-dire productif, quantitatif et rationnel.</a:t>
          </a:r>
          <a:endParaRPr lang="fr-FR" sz="2000" dirty="0"/>
        </a:p>
      </dgm:t>
    </dgm:pt>
    <dgm:pt modelId="{F4E97FD3-1E8C-45C6-BAED-74A1156412A0}" type="parTrans" cxnId="{F1994E5B-E0E4-4CA7-BFE1-C65C451E68C6}">
      <dgm:prSet/>
      <dgm:spPr/>
      <dgm:t>
        <a:bodyPr/>
        <a:lstStyle/>
        <a:p>
          <a:endParaRPr lang="fr-FR" sz="2000"/>
        </a:p>
      </dgm:t>
    </dgm:pt>
    <dgm:pt modelId="{6ADA9891-0E96-4D98-B360-17D12BB78BDF}" type="sibTrans" cxnId="{F1994E5B-E0E4-4CA7-BFE1-C65C451E68C6}">
      <dgm:prSet/>
      <dgm:spPr/>
      <dgm:t>
        <a:bodyPr/>
        <a:lstStyle/>
        <a:p>
          <a:endParaRPr lang="fr-FR" sz="2000"/>
        </a:p>
      </dgm:t>
    </dgm:pt>
    <dgm:pt modelId="{7C81F832-A6BE-466C-BEC2-ACA6360210DD}">
      <dgm:prSet custT="1"/>
      <dgm:spPr>
        <a:noFill/>
        <a:ln>
          <a:noFill/>
        </a:ln>
      </dgm:spPr>
      <dgm:t>
        <a:bodyPr/>
        <a:lstStyle/>
        <a:p>
          <a:r>
            <a:rPr lang="fr-FR" sz="2000" dirty="0" smtClean="0">
              <a:solidFill>
                <a:schemeClr val="tx1"/>
              </a:solidFill>
            </a:rPr>
            <a:t>     Efficacité et la performance des entreprises</a:t>
          </a:r>
        </a:p>
      </dgm:t>
    </dgm:pt>
    <dgm:pt modelId="{AEC9182B-0E03-4642-AA4B-192977DA6907}" type="parTrans" cxnId="{8F2AE41F-D389-4993-A5E1-636F6A4DA5F4}">
      <dgm:prSet/>
      <dgm:spPr/>
      <dgm:t>
        <a:bodyPr/>
        <a:lstStyle/>
        <a:p>
          <a:endParaRPr lang="fr-FR" sz="2000"/>
        </a:p>
      </dgm:t>
    </dgm:pt>
    <dgm:pt modelId="{4A258A08-D610-4739-8ED7-8C51E50BF8B8}" type="sibTrans" cxnId="{8F2AE41F-D389-4993-A5E1-636F6A4DA5F4}">
      <dgm:prSet/>
      <dgm:spPr/>
      <dgm:t>
        <a:bodyPr/>
        <a:lstStyle/>
        <a:p>
          <a:endParaRPr lang="fr-FR" sz="2000"/>
        </a:p>
      </dgm:t>
    </dgm:pt>
    <dgm:pt modelId="{04A394EC-15C9-4A6A-9930-12D40A2652CB}">
      <dgm:prSet phldrT="[Texte]" custT="1"/>
      <dgm:spPr/>
      <dgm:t>
        <a:bodyPr/>
        <a:lstStyle/>
        <a:p>
          <a:endParaRPr lang="fr-FR" sz="2000" dirty="0"/>
        </a:p>
      </dgm:t>
    </dgm:pt>
    <dgm:pt modelId="{1E3B2BD8-F7E8-43D2-B051-DFAF28AF5F2E}" type="parTrans" cxnId="{FA0DC919-760B-4B4F-AD3F-20620F46EF2A}">
      <dgm:prSet/>
      <dgm:spPr/>
      <dgm:t>
        <a:bodyPr/>
        <a:lstStyle/>
        <a:p>
          <a:endParaRPr lang="fr-FR"/>
        </a:p>
      </dgm:t>
    </dgm:pt>
    <dgm:pt modelId="{873A9924-D760-4B7E-96ED-B3E7E0FF36E3}" type="sibTrans" cxnId="{FA0DC919-760B-4B4F-AD3F-20620F46EF2A}">
      <dgm:prSet/>
      <dgm:spPr/>
      <dgm:t>
        <a:bodyPr/>
        <a:lstStyle/>
        <a:p>
          <a:endParaRPr lang="fr-FR"/>
        </a:p>
      </dgm:t>
    </dgm:pt>
    <dgm:pt modelId="{A3A5B9C7-19FC-4EF2-82D9-9E5F8DAD0F4F}" type="pres">
      <dgm:prSet presAssocID="{2DC9D3BF-D9D5-4262-B5EA-CC57B933D6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444AE16-8903-4B40-9ABE-075810E78908}" type="pres">
      <dgm:prSet presAssocID="{6E934725-CBAE-4626-88B9-B8418ED037D1}" presName="parentText" presStyleLbl="node1" presStyleIdx="0" presStyleCnt="3" custScaleY="120660" custLinFactNeighborX="-158" custLinFactNeighborY="-26354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097CBAA-44F7-40EB-86D3-6DC22D4C37EC}" type="pres">
      <dgm:prSet presAssocID="{6E934725-CBAE-4626-88B9-B8418ED037D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14A9C6-92EC-489B-8E7C-7DA2BBAD451F}" type="pres">
      <dgm:prSet presAssocID="{D8C83CA5-16C2-4DF6-B053-E75BE915797A}" presName="parentText" presStyleLbl="node1" presStyleIdx="1" presStyleCnt="3" custScaleY="103795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BEA1BFF-C627-47E8-81EB-DF3C418DEFAE}" type="pres">
      <dgm:prSet presAssocID="{C4A8A170-0E31-474F-B5ED-D8E1505FA339}" presName="spacer" presStyleCnt="0"/>
      <dgm:spPr/>
    </dgm:pt>
    <dgm:pt modelId="{EA30A41D-F2DD-40DA-ABCE-0B2099A1C5B8}" type="pres">
      <dgm:prSet presAssocID="{7C81F832-A6BE-466C-BEC2-ACA6360210D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5A45AF2-8F75-4D0C-BF91-319A7D56E2B7}" srcId="{2DC9D3BF-D9D5-4262-B5EA-CC57B933D6D1}" destId="{6E934725-CBAE-4626-88B9-B8418ED037D1}" srcOrd="0" destOrd="0" parTransId="{3D415D1D-5EBB-4E6E-BB75-420661DE352C}" sibTransId="{B98ABE7F-413F-4405-8E68-E77EE4E3EF14}"/>
    <dgm:cxn modelId="{FFD2692F-8B64-4BA8-8F17-8624DDD937A5}" type="presOf" srcId="{7C81F832-A6BE-466C-BEC2-ACA6360210DD}" destId="{EA30A41D-F2DD-40DA-ABCE-0B2099A1C5B8}" srcOrd="0" destOrd="0" presId="urn:microsoft.com/office/officeart/2005/8/layout/vList2"/>
    <dgm:cxn modelId="{0946D482-4C8E-45DF-ACCD-2974C8E1D5F0}" type="presOf" srcId="{2DC9D3BF-D9D5-4262-B5EA-CC57B933D6D1}" destId="{A3A5B9C7-19FC-4EF2-82D9-9E5F8DAD0F4F}" srcOrd="0" destOrd="0" presId="urn:microsoft.com/office/officeart/2005/8/layout/vList2"/>
    <dgm:cxn modelId="{B328191B-77F2-44DD-9F62-220D536D01BE}" type="presOf" srcId="{04A394EC-15C9-4A6A-9930-12D40A2652CB}" destId="{B097CBAA-44F7-40EB-86D3-6DC22D4C37EC}" srcOrd="0" destOrd="2" presId="urn:microsoft.com/office/officeart/2005/8/layout/vList2"/>
    <dgm:cxn modelId="{8F2AE41F-D389-4993-A5E1-636F6A4DA5F4}" srcId="{2DC9D3BF-D9D5-4262-B5EA-CC57B933D6D1}" destId="{7C81F832-A6BE-466C-BEC2-ACA6360210DD}" srcOrd="2" destOrd="0" parTransId="{AEC9182B-0E03-4642-AA4B-192977DA6907}" sibTransId="{4A258A08-D610-4739-8ED7-8C51E50BF8B8}"/>
    <dgm:cxn modelId="{1CCE5837-1C27-446B-BC1C-9134690D5AAE}" type="presOf" srcId="{C436FD34-BC87-4E17-AE28-3EEA6799A6DC}" destId="{B097CBAA-44F7-40EB-86D3-6DC22D4C37EC}" srcOrd="0" destOrd="1" presId="urn:microsoft.com/office/officeart/2005/8/layout/vList2"/>
    <dgm:cxn modelId="{F9B118F5-D93E-466C-99B3-0D042829FD1B}" type="presOf" srcId="{F87F240D-6757-4C30-BBF9-5C79D30D9D5E}" destId="{B097CBAA-44F7-40EB-86D3-6DC22D4C37EC}" srcOrd="0" destOrd="0" presId="urn:microsoft.com/office/officeart/2005/8/layout/vList2"/>
    <dgm:cxn modelId="{F1994E5B-E0E4-4CA7-BFE1-C65C451E68C6}" srcId="{6E934725-CBAE-4626-88B9-B8418ED037D1}" destId="{C436FD34-BC87-4E17-AE28-3EEA6799A6DC}" srcOrd="1" destOrd="0" parTransId="{F4E97FD3-1E8C-45C6-BAED-74A1156412A0}" sibTransId="{6ADA9891-0E96-4D98-B360-17D12BB78BDF}"/>
    <dgm:cxn modelId="{919C0CD6-49E9-404F-B6F4-F37A73B25BD8}" srcId="{6E934725-CBAE-4626-88B9-B8418ED037D1}" destId="{F87F240D-6757-4C30-BBF9-5C79D30D9D5E}" srcOrd="0" destOrd="0" parTransId="{76C7E7A7-B6DD-44CB-A3FA-A92713E8F2CD}" sibTransId="{234A3CA9-9718-4EDA-B4E0-4CA765542DDF}"/>
    <dgm:cxn modelId="{FA0DC919-760B-4B4F-AD3F-20620F46EF2A}" srcId="{6E934725-CBAE-4626-88B9-B8418ED037D1}" destId="{04A394EC-15C9-4A6A-9930-12D40A2652CB}" srcOrd="2" destOrd="0" parTransId="{1E3B2BD8-F7E8-43D2-B051-DFAF28AF5F2E}" sibTransId="{873A9924-D760-4B7E-96ED-B3E7E0FF36E3}"/>
    <dgm:cxn modelId="{29CA227D-3CC7-45BF-BB65-5DE35EA0061C}" type="presOf" srcId="{D8C83CA5-16C2-4DF6-B053-E75BE915797A}" destId="{8B14A9C6-92EC-489B-8E7C-7DA2BBAD451F}" srcOrd="0" destOrd="0" presId="urn:microsoft.com/office/officeart/2005/8/layout/vList2"/>
    <dgm:cxn modelId="{68C5460C-B605-4D3E-AA23-AD1744A8D811}" type="presOf" srcId="{6E934725-CBAE-4626-88B9-B8418ED037D1}" destId="{3444AE16-8903-4B40-9ABE-075810E78908}" srcOrd="0" destOrd="0" presId="urn:microsoft.com/office/officeart/2005/8/layout/vList2"/>
    <dgm:cxn modelId="{D9EFA7EA-E8FA-4F23-9740-E9508F8274C5}" srcId="{2DC9D3BF-D9D5-4262-B5EA-CC57B933D6D1}" destId="{D8C83CA5-16C2-4DF6-B053-E75BE915797A}" srcOrd="1" destOrd="0" parTransId="{3E7ADCFD-EEC6-4C7C-980F-05A6F0687AF7}" sibTransId="{C4A8A170-0E31-474F-B5ED-D8E1505FA339}"/>
    <dgm:cxn modelId="{27520C05-AA46-44FE-A9E3-D33F998AC729}" type="presParOf" srcId="{A3A5B9C7-19FC-4EF2-82D9-9E5F8DAD0F4F}" destId="{3444AE16-8903-4B40-9ABE-075810E78908}" srcOrd="0" destOrd="0" presId="urn:microsoft.com/office/officeart/2005/8/layout/vList2"/>
    <dgm:cxn modelId="{0DD94138-30C4-4358-A350-E499872094F9}" type="presParOf" srcId="{A3A5B9C7-19FC-4EF2-82D9-9E5F8DAD0F4F}" destId="{B097CBAA-44F7-40EB-86D3-6DC22D4C37EC}" srcOrd="1" destOrd="0" presId="urn:microsoft.com/office/officeart/2005/8/layout/vList2"/>
    <dgm:cxn modelId="{7585B9CB-C11F-454D-A33D-C8762A982F92}" type="presParOf" srcId="{A3A5B9C7-19FC-4EF2-82D9-9E5F8DAD0F4F}" destId="{8B14A9C6-92EC-489B-8E7C-7DA2BBAD451F}" srcOrd="2" destOrd="0" presId="urn:microsoft.com/office/officeart/2005/8/layout/vList2"/>
    <dgm:cxn modelId="{E4D061D3-D057-4FDE-B377-5061D3080CC8}" type="presParOf" srcId="{A3A5B9C7-19FC-4EF2-82D9-9E5F8DAD0F4F}" destId="{DBEA1BFF-C627-47E8-81EB-DF3C418DEFAE}" srcOrd="3" destOrd="0" presId="urn:microsoft.com/office/officeart/2005/8/layout/vList2"/>
    <dgm:cxn modelId="{E9999B9D-75D5-4294-A554-0B93E3D712F5}" type="presParOf" srcId="{A3A5B9C7-19FC-4EF2-82D9-9E5F8DAD0F4F}" destId="{EA30A41D-F2DD-40DA-ABCE-0B2099A1C5B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3B90BD-2BEE-4266-8346-F8EDB1DEE3B5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F17D503-A242-4E6B-94CE-AD07BB23DC60}">
      <dgm:prSet phldrT="[Texte]"/>
      <dgm:spPr/>
      <dgm:t>
        <a:bodyPr/>
        <a:lstStyle/>
        <a:p>
          <a:r>
            <a:rPr lang="fr-FR" dirty="0" smtClean="0"/>
            <a:t>Flexibilité</a:t>
          </a:r>
          <a:endParaRPr lang="fr-FR" dirty="0"/>
        </a:p>
      </dgm:t>
    </dgm:pt>
    <dgm:pt modelId="{0ECBF352-E654-491C-9B6F-BD8E43362237}" type="parTrans" cxnId="{A9C04756-A618-4850-94CD-FC6C4F590DE3}">
      <dgm:prSet/>
      <dgm:spPr/>
      <dgm:t>
        <a:bodyPr/>
        <a:lstStyle/>
        <a:p>
          <a:endParaRPr lang="fr-FR"/>
        </a:p>
      </dgm:t>
    </dgm:pt>
    <dgm:pt modelId="{878DB037-BDF5-48F7-A0AB-4A91063E9807}" type="sibTrans" cxnId="{A9C04756-A618-4850-94CD-FC6C4F590DE3}">
      <dgm:prSet/>
      <dgm:spPr/>
      <dgm:t>
        <a:bodyPr/>
        <a:lstStyle/>
        <a:p>
          <a:endParaRPr lang="fr-FR"/>
        </a:p>
      </dgm:t>
    </dgm:pt>
    <dgm:pt modelId="{2536F51C-C5E2-4B81-93E6-00CA3F55542B}">
      <dgm:prSet phldrT="[Texte]"/>
      <dgm:spPr/>
      <dgm:t>
        <a:bodyPr/>
        <a:lstStyle/>
        <a:p>
          <a:r>
            <a:rPr lang="fr-FR" dirty="0" smtClean="0"/>
            <a:t>Efficacité</a:t>
          </a:r>
          <a:endParaRPr lang="fr-FR" dirty="0"/>
        </a:p>
      </dgm:t>
    </dgm:pt>
    <dgm:pt modelId="{B63BE390-3087-494A-ABEA-B78D9C199970}" type="parTrans" cxnId="{31299894-5F9A-4857-B4C5-42D8EE21A041}">
      <dgm:prSet/>
      <dgm:spPr/>
      <dgm:t>
        <a:bodyPr/>
        <a:lstStyle/>
        <a:p>
          <a:endParaRPr lang="fr-FR"/>
        </a:p>
      </dgm:t>
    </dgm:pt>
    <dgm:pt modelId="{8D2083FF-1823-4384-810C-9099EB565934}" type="sibTrans" cxnId="{31299894-5F9A-4857-B4C5-42D8EE21A041}">
      <dgm:prSet/>
      <dgm:spPr/>
      <dgm:t>
        <a:bodyPr/>
        <a:lstStyle/>
        <a:p>
          <a:endParaRPr lang="fr-FR"/>
        </a:p>
      </dgm:t>
    </dgm:pt>
    <dgm:pt modelId="{A6196682-C40D-4527-86D0-DCF362AAAB53}">
      <dgm:prSet phldrT="[Texte]"/>
      <dgm:spPr/>
      <dgm:t>
        <a:bodyPr/>
        <a:lstStyle/>
        <a:p>
          <a:r>
            <a:rPr lang="fr-FR" dirty="0" smtClean="0"/>
            <a:t>Evaluation</a:t>
          </a:r>
          <a:endParaRPr lang="fr-FR" dirty="0"/>
        </a:p>
      </dgm:t>
    </dgm:pt>
    <dgm:pt modelId="{081B8225-963B-40D8-84A3-D4B7BE557726}" type="parTrans" cxnId="{8F2271E2-D832-43BB-9BB7-8F032C507304}">
      <dgm:prSet/>
      <dgm:spPr/>
      <dgm:t>
        <a:bodyPr/>
        <a:lstStyle/>
        <a:p>
          <a:endParaRPr lang="fr-FR"/>
        </a:p>
      </dgm:t>
    </dgm:pt>
    <dgm:pt modelId="{63968F28-BCBF-499D-B1DD-0E1ACB7D224C}" type="sibTrans" cxnId="{8F2271E2-D832-43BB-9BB7-8F032C507304}">
      <dgm:prSet/>
      <dgm:spPr/>
      <dgm:t>
        <a:bodyPr/>
        <a:lstStyle/>
        <a:p>
          <a:endParaRPr lang="fr-FR"/>
        </a:p>
      </dgm:t>
    </dgm:pt>
    <dgm:pt modelId="{66F25879-C97F-4EBA-8B54-B34717E726E7}">
      <dgm:prSet/>
      <dgm:spPr/>
      <dgm:t>
        <a:bodyPr/>
        <a:lstStyle/>
        <a:p>
          <a:r>
            <a:rPr lang="fr-FR" dirty="0" smtClean="0"/>
            <a:t>Efficience</a:t>
          </a:r>
          <a:endParaRPr lang="fr-FR" dirty="0"/>
        </a:p>
      </dgm:t>
    </dgm:pt>
    <dgm:pt modelId="{72FE6034-8A71-4D88-9523-36ADF5D942AB}" type="parTrans" cxnId="{2B3C0564-F2C8-42D1-BE4D-C547F8466B10}">
      <dgm:prSet/>
      <dgm:spPr/>
      <dgm:t>
        <a:bodyPr/>
        <a:lstStyle/>
        <a:p>
          <a:endParaRPr lang="fr-FR"/>
        </a:p>
      </dgm:t>
    </dgm:pt>
    <dgm:pt modelId="{A7F941BE-74B1-4B77-9F3A-DCD97A520D13}" type="sibTrans" cxnId="{2B3C0564-F2C8-42D1-BE4D-C547F8466B10}">
      <dgm:prSet/>
      <dgm:spPr/>
      <dgm:t>
        <a:bodyPr/>
        <a:lstStyle/>
        <a:p>
          <a:endParaRPr lang="fr-FR"/>
        </a:p>
      </dgm:t>
    </dgm:pt>
    <dgm:pt modelId="{4423C6EB-B8F1-4AD6-9CD8-26A0F0420668}" type="pres">
      <dgm:prSet presAssocID="{703B90BD-2BEE-4266-8346-F8EDB1DEE3B5}" presName="Name0" presStyleCnt="0">
        <dgm:presLayoutVars>
          <dgm:dir/>
          <dgm:animLvl val="lvl"/>
          <dgm:resizeHandles val="exact"/>
        </dgm:presLayoutVars>
      </dgm:prSet>
      <dgm:spPr/>
    </dgm:pt>
    <dgm:pt modelId="{A1DB2273-6779-44C2-8D96-33897B381E7E}" type="pres">
      <dgm:prSet presAssocID="{EF17D503-A242-4E6B-94CE-AD07BB23DC60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CF18E1-D510-4845-BF6F-39715BC3AE3C}" type="pres">
      <dgm:prSet presAssocID="{878DB037-BDF5-48F7-A0AB-4A91063E9807}" presName="parTxOnlySpace" presStyleCnt="0"/>
      <dgm:spPr/>
    </dgm:pt>
    <dgm:pt modelId="{A06CC9E3-509B-42E0-A059-B363C3070163}" type="pres">
      <dgm:prSet presAssocID="{2536F51C-C5E2-4B81-93E6-00CA3F55542B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5A6FA9-7C6A-4428-A121-208BFA2FBF30}" type="pres">
      <dgm:prSet presAssocID="{8D2083FF-1823-4384-810C-9099EB565934}" presName="parTxOnlySpace" presStyleCnt="0"/>
      <dgm:spPr/>
    </dgm:pt>
    <dgm:pt modelId="{3B7618C7-CFC1-46A8-AF54-5521C69E8673}" type="pres">
      <dgm:prSet presAssocID="{66F25879-C97F-4EBA-8B54-B34717E726E7}" presName="parTxOnly" presStyleLbl="node1" presStyleIdx="2" presStyleCnt="4" custLinFactNeighborX="236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D49DE22-BBE4-4094-853D-E5B493E4CCB9}" type="pres">
      <dgm:prSet presAssocID="{A7F941BE-74B1-4B77-9F3A-DCD97A520D13}" presName="parTxOnlySpace" presStyleCnt="0"/>
      <dgm:spPr/>
    </dgm:pt>
    <dgm:pt modelId="{5A3583D2-1473-4D36-84F6-A928C2C68AC4}" type="pres">
      <dgm:prSet presAssocID="{A6196682-C40D-4527-86D0-DCF362AAAB53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1299894-5F9A-4857-B4C5-42D8EE21A041}" srcId="{703B90BD-2BEE-4266-8346-F8EDB1DEE3B5}" destId="{2536F51C-C5E2-4B81-93E6-00CA3F55542B}" srcOrd="1" destOrd="0" parTransId="{B63BE390-3087-494A-ABEA-B78D9C199970}" sibTransId="{8D2083FF-1823-4384-810C-9099EB565934}"/>
    <dgm:cxn modelId="{A9C04756-A618-4850-94CD-FC6C4F590DE3}" srcId="{703B90BD-2BEE-4266-8346-F8EDB1DEE3B5}" destId="{EF17D503-A242-4E6B-94CE-AD07BB23DC60}" srcOrd="0" destOrd="0" parTransId="{0ECBF352-E654-491C-9B6F-BD8E43362237}" sibTransId="{878DB037-BDF5-48F7-A0AB-4A91063E9807}"/>
    <dgm:cxn modelId="{F6D699B1-A30D-40C7-82C3-0BD844746A37}" type="presOf" srcId="{2536F51C-C5E2-4B81-93E6-00CA3F55542B}" destId="{A06CC9E3-509B-42E0-A059-B363C3070163}" srcOrd="0" destOrd="0" presId="urn:microsoft.com/office/officeart/2005/8/layout/chevron1"/>
    <dgm:cxn modelId="{DB2A962B-7CA6-48BD-9017-D10E2A38F3C9}" type="presOf" srcId="{EF17D503-A242-4E6B-94CE-AD07BB23DC60}" destId="{A1DB2273-6779-44C2-8D96-33897B381E7E}" srcOrd="0" destOrd="0" presId="urn:microsoft.com/office/officeart/2005/8/layout/chevron1"/>
    <dgm:cxn modelId="{8F2271E2-D832-43BB-9BB7-8F032C507304}" srcId="{703B90BD-2BEE-4266-8346-F8EDB1DEE3B5}" destId="{A6196682-C40D-4527-86D0-DCF362AAAB53}" srcOrd="3" destOrd="0" parTransId="{081B8225-963B-40D8-84A3-D4B7BE557726}" sibTransId="{63968F28-BCBF-499D-B1DD-0E1ACB7D224C}"/>
    <dgm:cxn modelId="{2B3C0564-F2C8-42D1-BE4D-C547F8466B10}" srcId="{703B90BD-2BEE-4266-8346-F8EDB1DEE3B5}" destId="{66F25879-C97F-4EBA-8B54-B34717E726E7}" srcOrd="2" destOrd="0" parTransId="{72FE6034-8A71-4D88-9523-36ADF5D942AB}" sibTransId="{A7F941BE-74B1-4B77-9F3A-DCD97A520D13}"/>
    <dgm:cxn modelId="{4E0F9372-DA2F-4BA1-BE28-711FE21DDB51}" type="presOf" srcId="{A6196682-C40D-4527-86D0-DCF362AAAB53}" destId="{5A3583D2-1473-4D36-84F6-A928C2C68AC4}" srcOrd="0" destOrd="0" presId="urn:microsoft.com/office/officeart/2005/8/layout/chevron1"/>
    <dgm:cxn modelId="{DFFD61BA-A611-42CA-B9EF-5F06F976ED0D}" type="presOf" srcId="{66F25879-C97F-4EBA-8B54-B34717E726E7}" destId="{3B7618C7-CFC1-46A8-AF54-5521C69E8673}" srcOrd="0" destOrd="0" presId="urn:microsoft.com/office/officeart/2005/8/layout/chevron1"/>
    <dgm:cxn modelId="{D8AE2419-9F1B-4279-BE3A-CBAF32AE9661}" type="presOf" srcId="{703B90BD-2BEE-4266-8346-F8EDB1DEE3B5}" destId="{4423C6EB-B8F1-4AD6-9CD8-26A0F0420668}" srcOrd="0" destOrd="0" presId="urn:microsoft.com/office/officeart/2005/8/layout/chevron1"/>
    <dgm:cxn modelId="{5AC3A437-4CB9-424C-945E-E223189E2FEC}" type="presParOf" srcId="{4423C6EB-B8F1-4AD6-9CD8-26A0F0420668}" destId="{A1DB2273-6779-44C2-8D96-33897B381E7E}" srcOrd="0" destOrd="0" presId="urn:microsoft.com/office/officeart/2005/8/layout/chevron1"/>
    <dgm:cxn modelId="{79099D25-E372-48FB-9576-E9C7D7EC8B2B}" type="presParOf" srcId="{4423C6EB-B8F1-4AD6-9CD8-26A0F0420668}" destId="{75CF18E1-D510-4845-BF6F-39715BC3AE3C}" srcOrd="1" destOrd="0" presId="urn:microsoft.com/office/officeart/2005/8/layout/chevron1"/>
    <dgm:cxn modelId="{0841EF69-E989-43A6-8BFF-89F2BC7764FC}" type="presParOf" srcId="{4423C6EB-B8F1-4AD6-9CD8-26A0F0420668}" destId="{A06CC9E3-509B-42E0-A059-B363C3070163}" srcOrd="2" destOrd="0" presId="urn:microsoft.com/office/officeart/2005/8/layout/chevron1"/>
    <dgm:cxn modelId="{31458751-A73C-469A-8A7A-FF4E7100322A}" type="presParOf" srcId="{4423C6EB-B8F1-4AD6-9CD8-26A0F0420668}" destId="{985A6FA9-7C6A-4428-A121-208BFA2FBF30}" srcOrd="3" destOrd="0" presId="urn:microsoft.com/office/officeart/2005/8/layout/chevron1"/>
    <dgm:cxn modelId="{4A4C153E-A15F-4406-8ECE-ED0F7B3D125B}" type="presParOf" srcId="{4423C6EB-B8F1-4AD6-9CD8-26A0F0420668}" destId="{3B7618C7-CFC1-46A8-AF54-5521C69E8673}" srcOrd="4" destOrd="0" presId="urn:microsoft.com/office/officeart/2005/8/layout/chevron1"/>
    <dgm:cxn modelId="{D698B051-9976-4A8A-BE0F-6A9F689D39F1}" type="presParOf" srcId="{4423C6EB-B8F1-4AD6-9CD8-26A0F0420668}" destId="{2D49DE22-BBE4-4094-853D-E5B493E4CCB9}" srcOrd="5" destOrd="0" presId="urn:microsoft.com/office/officeart/2005/8/layout/chevron1"/>
    <dgm:cxn modelId="{4F932262-8E3C-4988-8CBC-B2E1D6A95441}" type="presParOf" srcId="{4423C6EB-B8F1-4AD6-9CD8-26A0F0420668}" destId="{5A3583D2-1473-4D36-84F6-A928C2C68AC4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4957EDA-B8F5-46C4-875A-D9E0DDB92DA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8FEEA38F-6417-4EC7-A4F3-A5B09FD179A2}">
      <dgm:prSet phldrT="[Texte]"/>
      <dgm:spPr/>
      <dgm:t>
        <a:bodyPr/>
        <a:lstStyle/>
        <a:p>
          <a:pPr rtl="0"/>
          <a:r>
            <a:rPr lang="fr-FR" b="1" dirty="0" smtClean="0"/>
            <a:t>Le centre hospitalo-universitaire</a:t>
          </a:r>
          <a:endParaRPr lang="fr-FR" dirty="0"/>
        </a:p>
      </dgm:t>
    </dgm:pt>
    <dgm:pt modelId="{909C411B-D981-4BB4-8C8B-4ADD3A37748D}" type="parTrans" cxnId="{0906670E-F5F6-4C85-A293-054386AA899C}">
      <dgm:prSet/>
      <dgm:spPr/>
      <dgm:t>
        <a:bodyPr/>
        <a:lstStyle/>
        <a:p>
          <a:endParaRPr lang="fr-FR"/>
        </a:p>
      </dgm:t>
    </dgm:pt>
    <dgm:pt modelId="{2E1DE974-118B-4D53-A742-05B3351864CC}" type="sibTrans" cxnId="{0906670E-F5F6-4C85-A293-054386AA899C}">
      <dgm:prSet/>
      <dgm:spPr/>
      <dgm:t>
        <a:bodyPr/>
        <a:lstStyle/>
        <a:p>
          <a:endParaRPr lang="fr-FR"/>
        </a:p>
      </dgm:t>
    </dgm:pt>
    <dgm:pt modelId="{6CA57251-EC79-4D19-95A3-6205534AAF95}">
      <dgm:prSet phldrT="[Texte]"/>
      <dgm:spPr/>
      <dgm:t>
        <a:bodyPr/>
        <a:lstStyle/>
        <a:p>
          <a:r>
            <a:rPr lang="fr-FR" b="1" dirty="0" smtClean="0"/>
            <a:t>L‘établissement public hospitalier et l‘établissement public de santé de proximité </a:t>
          </a:r>
          <a:endParaRPr lang="fr-FR" dirty="0"/>
        </a:p>
      </dgm:t>
    </dgm:pt>
    <dgm:pt modelId="{24BDCA3B-F69D-4CD9-8E3F-B4B9AF333951}" type="parTrans" cxnId="{0293A281-5444-43E4-B454-D3803F68E0AE}">
      <dgm:prSet/>
      <dgm:spPr/>
      <dgm:t>
        <a:bodyPr/>
        <a:lstStyle/>
        <a:p>
          <a:endParaRPr lang="fr-FR"/>
        </a:p>
      </dgm:t>
    </dgm:pt>
    <dgm:pt modelId="{A6B13B57-D733-4AFF-83D0-327EDB3B0E4E}" type="sibTrans" cxnId="{0293A281-5444-43E4-B454-D3803F68E0AE}">
      <dgm:prSet/>
      <dgm:spPr/>
      <dgm:t>
        <a:bodyPr/>
        <a:lstStyle/>
        <a:p>
          <a:endParaRPr lang="fr-FR"/>
        </a:p>
      </dgm:t>
    </dgm:pt>
    <dgm:pt modelId="{0947F4E0-E22F-4765-9431-2EF7B5890C75}">
      <dgm:prSet phldrT="[Texte]"/>
      <dgm:spPr/>
      <dgm:t>
        <a:bodyPr/>
        <a:lstStyle/>
        <a:p>
          <a:pPr rtl="0"/>
          <a:r>
            <a:rPr lang="fr-FR" b="1" dirty="0" smtClean="0"/>
            <a:t>L’établissement hospitalier spécialisé</a:t>
          </a:r>
          <a:endParaRPr lang="fr-FR" dirty="0"/>
        </a:p>
      </dgm:t>
    </dgm:pt>
    <dgm:pt modelId="{686B2C08-45C8-44ED-8457-330E65FE9FD0}" type="parTrans" cxnId="{16E34F7A-02D0-44DC-8B59-162024ED180F}">
      <dgm:prSet/>
      <dgm:spPr/>
      <dgm:t>
        <a:bodyPr/>
        <a:lstStyle/>
        <a:p>
          <a:endParaRPr lang="fr-FR"/>
        </a:p>
      </dgm:t>
    </dgm:pt>
    <dgm:pt modelId="{391FC506-F4F3-494C-9686-3A6C38F1448A}" type="sibTrans" cxnId="{16E34F7A-02D0-44DC-8B59-162024ED180F}">
      <dgm:prSet/>
      <dgm:spPr/>
      <dgm:t>
        <a:bodyPr/>
        <a:lstStyle/>
        <a:p>
          <a:endParaRPr lang="fr-FR"/>
        </a:p>
      </dgm:t>
    </dgm:pt>
    <dgm:pt modelId="{F2BA9A55-ABEF-446A-BB83-68331E4754C0}" type="pres">
      <dgm:prSet presAssocID="{C4957EDA-B8F5-46C4-875A-D9E0DDB92DA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61082D5-EB96-4316-A146-87314ACD137E}" type="pres">
      <dgm:prSet presAssocID="{8FEEA38F-6417-4EC7-A4F3-A5B09FD179A2}" presName="parentLin" presStyleCnt="0"/>
      <dgm:spPr/>
    </dgm:pt>
    <dgm:pt modelId="{35C86486-3154-43C3-92D2-13CFAE789E86}" type="pres">
      <dgm:prSet presAssocID="{8FEEA38F-6417-4EC7-A4F3-A5B09FD179A2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A95EC133-C2BA-4C2F-8AF4-A054CA13544E}" type="pres">
      <dgm:prSet presAssocID="{8FEEA38F-6417-4EC7-A4F3-A5B09FD179A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E6B6245-5788-4B97-922F-E928DF0E6BEF}" type="pres">
      <dgm:prSet presAssocID="{8FEEA38F-6417-4EC7-A4F3-A5B09FD179A2}" presName="negativeSpace" presStyleCnt="0"/>
      <dgm:spPr/>
    </dgm:pt>
    <dgm:pt modelId="{1D5A6A33-C197-438F-8E59-DC408FF35CE4}" type="pres">
      <dgm:prSet presAssocID="{8FEEA38F-6417-4EC7-A4F3-A5B09FD179A2}" presName="childText" presStyleLbl="conFgAcc1" presStyleIdx="0" presStyleCnt="3">
        <dgm:presLayoutVars>
          <dgm:bulletEnabled val="1"/>
        </dgm:presLayoutVars>
      </dgm:prSet>
      <dgm:spPr/>
    </dgm:pt>
    <dgm:pt modelId="{73E82DB3-2F3E-4E96-A6BF-0676E08A5B67}" type="pres">
      <dgm:prSet presAssocID="{2E1DE974-118B-4D53-A742-05B3351864CC}" presName="spaceBetweenRectangles" presStyleCnt="0"/>
      <dgm:spPr/>
    </dgm:pt>
    <dgm:pt modelId="{B33C25EB-5862-4A45-8F55-AE3072F4906E}" type="pres">
      <dgm:prSet presAssocID="{6CA57251-EC79-4D19-95A3-6205534AAF95}" presName="parentLin" presStyleCnt="0"/>
      <dgm:spPr/>
    </dgm:pt>
    <dgm:pt modelId="{D9CC98A6-42EA-4125-8FEA-380DB05F76E3}" type="pres">
      <dgm:prSet presAssocID="{6CA57251-EC79-4D19-95A3-6205534AAF95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8DE5432A-A33F-4C9B-B8D9-6EC137515B4D}" type="pres">
      <dgm:prSet presAssocID="{6CA57251-EC79-4D19-95A3-6205534AAF9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18F17C-C015-400F-93A5-3473A3A1CDCF}" type="pres">
      <dgm:prSet presAssocID="{6CA57251-EC79-4D19-95A3-6205534AAF95}" presName="negativeSpace" presStyleCnt="0"/>
      <dgm:spPr/>
    </dgm:pt>
    <dgm:pt modelId="{950C1389-DEF7-4079-AD03-CA14C073D450}" type="pres">
      <dgm:prSet presAssocID="{6CA57251-EC79-4D19-95A3-6205534AAF95}" presName="childText" presStyleLbl="conFgAcc1" presStyleIdx="1" presStyleCnt="3">
        <dgm:presLayoutVars>
          <dgm:bulletEnabled val="1"/>
        </dgm:presLayoutVars>
      </dgm:prSet>
      <dgm:spPr/>
    </dgm:pt>
    <dgm:pt modelId="{BBFBA72A-685D-440F-9249-1FE739CE304F}" type="pres">
      <dgm:prSet presAssocID="{A6B13B57-D733-4AFF-83D0-327EDB3B0E4E}" presName="spaceBetweenRectangles" presStyleCnt="0"/>
      <dgm:spPr/>
    </dgm:pt>
    <dgm:pt modelId="{E20808D3-34B1-4EA1-B9E4-9FB8034F4808}" type="pres">
      <dgm:prSet presAssocID="{0947F4E0-E22F-4765-9431-2EF7B5890C75}" presName="parentLin" presStyleCnt="0"/>
      <dgm:spPr/>
    </dgm:pt>
    <dgm:pt modelId="{B3DC0D60-B13B-4953-97D7-572CB79932BD}" type="pres">
      <dgm:prSet presAssocID="{0947F4E0-E22F-4765-9431-2EF7B5890C75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6A0C167A-6881-4D5A-98E2-C2C00ECA6320}" type="pres">
      <dgm:prSet presAssocID="{0947F4E0-E22F-4765-9431-2EF7B5890C7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16A18E0-7602-4D79-9ADF-BD06CBB9E3AE}" type="pres">
      <dgm:prSet presAssocID="{0947F4E0-E22F-4765-9431-2EF7B5890C75}" presName="negativeSpace" presStyleCnt="0"/>
      <dgm:spPr/>
    </dgm:pt>
    <dgm:pt modelId="{F4B0A202-D559-433C-80E1-76B0D7E64B60}" type="pres">
      <dgm:prSet presAssocID="{0947F4E0-E22F-4765-9431-2EF7B5890C7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57D868C-8984-4AF6-B7C2-A42AE7E3D705}" type="presOf" srcId="{6CA57251-EC79-4D19-95A3-6205534AAF95}" destId="{8DE5432A-A33F-4C9B-B8D9-6EC137515B4D}" srcOrd="1" destOrd="0" presId="urn:microsoft.com/office/officeart/2005/8/layout/list1"/>
    <dgm:cxn modelId="{F5471830-CDB0-4C3F-A6C6-4C940241539E}" type="presOf" srcId="{8FEEA38F-6417-4EC7-A4F3-A5B09FD179A2}" destId="{A95EC133-C2BA-4C2F-8AF4-A054CA13544E}" srcOrd="1" destOrd="0" presId="urn:microsoft.com/office/officeart/2005/8/layout/list1"/>
    <dgm:cxn modelId="{16E34F7A-02D0-44DC-8B59-162024ED180F}" srcId="{C4957EDA-B8F5-46C4-875A-D9E0DDB92DAF}" destId="{0947F4E0-E22F-4765-9431-2EF7B5890C75}" srcOrd="2" destOrd="0" parTransId="{686B2C08-45C8-44ED-8457-330E65FE9FD0}" sibTransId="{391FC506-F4F3-494C-9686-3A6C38F1448A}"/>
    <dgm:cxn modelId="{B320FFEC-016C-4800-9A42-F97F7961E34C}" type="presOf" srcId="{6CA57251-EC79-4D19-95A3-6205534AAF95}" destId="{D9CC98A6-42EA-4125-8FEA-380DB05F76E3}" srcOrd="0" destOrd="0" presId="urn:microsoft.com/office/officeart/2005/8/layout/list1"/>
    <dgm:cxn modelId="{2D763D6E-EE52-47D3-982C-CBCEA363A011}" type="presOf" srcId="{0947F4E0-E22F-4765-9431-2EF7B5890C75}" destId="{6A0C167A-6881-4D5A-98E2-C2C00ECA6320}" srcOrd="1" destOrd="0" presId="urn:microsoft.com/office/officeart/2005/8/layout/list1"/>
    <dgm:cxn modelId="{0906670E-F5F6-4C85-A293-054386AA899C}" srcId="{C4957EDA-B8F5-46C4-875A-D9E0DDB92DAF}" destId="{8FEEA38F-6417-4EC7-A4F3-A5B09FD179A2}" srcOrd="0" destOrd="0" parTransId="{909C411B-D981-4BB4-8C8B-4ADD3A37748D}" sibTransId="{2E1DE974-118B-4D53-A742-05B3351864CC}"/>
    <dgm:cxn modelId="{9E39DF2C-7DC0-4C05-9738-7D5F8826FC4B}" type="presOf" srcId="{C4957EDA-B8F5-46C4-875A-D9E0DDB92DAF}" destId="{F2BA9A55-ABEF-446A-BB83-68331E4754C0}" srcOrd="0" destOrd="0" presId="urn:microsoft.com/office/officeart/2005/8/layout/list1"/>
    <dgm:cxn modelId="{0293A281-5444-43E4-B454-D3803F68E0AE}" srcId="{C4957EDA-B8F5-46C4-875A-D9E0DDB92DAF}" destId="{6CA57251-EC79-4D19-95A3-6205534AAF95}" srcOrd="1" destOrd="0" parTransId="{24BDCA3B-F69D-4CD9-8E3F-B4B9AF333951}" sibTransId="{A6B13B57-D733-4AFF-83D0-327EDB3B0E4E}"/>
    <dgm:cxn modelId="{062FD819-CAB7-421C-B8E6-AADAE7EBD04D}" type="presOf" srcId="{0947F4E0-E22F-4765-9431-2EF7B5890C75}" destId="{B3DC0D60-B13B-4953-97D7-572CB79932BD}" srcOrd="0" destOrd="0" presId="urn:microsoft.com/office/officeart/2005/8/layout/list1"/>
    <dgm:cxn modelId="{8733364E-56F6-42EE-8C59-8E39EE01A093}" type="presOf" srcId="{8FEEA38F-6417-4EC7-A4F3-A5B09FD179A2}" destId="{35C86486-3154-43C3-92D2-13CFAE789E86}" srcOrd="0" destOrd="0" presId="urn:microsoft.com/office/officeart/2005/8/layout/list1"/>
    <dgm:cxn modelId="{C7B70201-9F7A-46D6-948F-88D3BD40F611}" type="presParOf" srcId="{F2BA9A55-ABEF-446A-BB83-68331E4754C0}" destId="{261082D5-EB96-4316-A146-87314ACD137E}" srcOrd="0" destOrd="0" presId="urn:microsoft.com/office/officeart/2005/8/layout/list1"/>
    <dgm:cxn modelId="{1E04BCF7-7A9E-472A-9815-82824F6B56DD}" type="presParOf" srcId="{261082D5-EB96-4316-A146-87314ACD137E}" destId="{35C86486-3154-43C3-92D2-13CFAE789E86}" srcOrd="0" destOrd="0" presId="urn:microsoft.com/office/officeart/2005/8/layout/list1"/>
    <dgm:cxn modelId="{EF3C3708-ED7F-45A3-996F-0D131D02E647}" type="presParOf" srcId="{261082D5-EB96-4316-A146-87314ACD137E}" destId="{A95EC133-C2BA-4C2F-8AF4-A054CA13544E}" srcOrd="1" destOrd="0" presId="urn:microsoft.com/office/officeart/2005/8/layout/list1"/>
    <dgm:cxn modelId="{5F8DD1B4-6658-4467-B2BC-DC9A0B1A77BC}" type="presParOf" srcId="{F2BA9A55-ABEF-446A-BB83-68331E4754C0}" destId="{AE6B6245-5788-4B97-922F-E928DF0E6BEF}" srcOrd="1" destOrd="0" presId="urn:microsoft.com/office/officeart/2005/8/layout/list1"/>
    <dgm:cxn modelId="{C84789AF-A3CF-48F3-A15E-93307A9E5ED0}" type="presParOf" srcId="{F2BA9A55-ABEF-446A-BB83-68331E4754C0}" destId="{1D5A6A33-C197-438F-8E59-DC408FF35CE4}" srcOrd="2" destOrd="0" presId="urn:microsoft.com/office/officeart/2005/8/layout/list1"/>
    <dgm:cxn modelId="{3400D069-FA69-4139-B91A-6853A07640D2}" type="presParOf" srcId="{F2BA9A55-ABEF-446A-BB83-68331E4754C0}" destId="{73E82DB3-2F3E-4E96-A6BF-0676E08A5B67}" srcOrd="3" destOrd="0" presId="urn:microsoft.com/office/officeart/2005/8/layout/list1"/>
    <dgm:cxn modelId="{55C1FDB9-0A3C-4FAC-9FC6-81B90AF65542}" type="presParOf" srcId="{F2BA9A55-ABEF-446A-BB83-68331E4754C0}" destId="{B33C25EB-5862-4A45-8F55-AE3072F4906E}" srcOrd="4" destOrd="0" presId="urn:microsoft.com/office/officeart/2005/8/layout/list1"/>
    <dgm:cxn modelId="{5FB43709-5591-43B0-A133-CFC39532DDFD}" type="presParOf" srcId="{B33C25EB-5862-4A45-8F55-AE3072F4906E}" destId="{D9CC98A6-42EA-4125-8FEA-380DB05F76E3}" srcOrd="0" destOrd="0" presId="urn:microsoft.com/office/officeart/2005/8/layout/list1"/>
    <dgm:cxn modelId="{7B77DEE5-EEE5-42B3-BC33-AF8613D5003E}" type="presParOf" srcId="{B33C25EB-5862-4A45-8F55-AE3072F4906E}" destId="{8DE5432A-A33F-4C9B-B8D9-6EC137515B4D}" srcOrd="1" destOrd="0" presId="urn:microsoft.com/office/officeart/2005/8/layout/list1"/>
    <dgm:cxn modelId="{D20371F5-DE4D-4AD4-AE52-ABC27BB0601C}" type="presParOf" srcId="{F2BA9A55-ABEF-446A-BB83-68331E4754C0}" destId="{8818F17C-C015-400F-93A5-3473A3A1CDCF}" srcOrd="5" destOrd="0" presId="urn:microsoft.com/office/officeart/2005/8/layout/list1"/>
    <dgm:cxn modelId="{18CD6979-E630-404D-9459-AE4459393A1E}" type="presParOf" srcId="{F2BA9A55-ABEF-446A-BB83-68331E4754C0}" destId="{950C1389-DEF7-4079-AD03-CA14C073D450}" srcOrd="6" destOrd="0" presId="urn:microsoft.com/office/officeart/2005/8/layout/list1"/>
    <dgm:cxn modelId="{4E8987E3-AFC3-4D51-8804-C97AB7B4A08E}" type="presParOf" srcId="{F2BA9A55-ABEF-446A-BB83-68331E4754C0}" destId="{BBFBA72A-685D-440F-9249-1FE739CE304F}" srcOrd="7" destOrd="0" presId="urn:microsoft.com/office/officeart/2005/8/layout/list1"/>
    <dgm:cxn modelId="{0BE6AB0A-FC17-4BC5-85B7-F615D4378946}" type="presParOf" srcId="{F2BA9A55-ABEF-446A-BB83-68331E4754C0}" destId="{E20808D3-34B1-4EA1-B9E4-9FB8034F4808}" srcOrd="8" destOrd="0" presId="urn:microsoft.com/office/officeart/2005/8/layout/list1"/>
    <dgm:cxn modelId="{5EC8D610-D767-4B0F-B63C-7AAB6E8F1AD5}" type="presParOf" srcId="{E20808D3-34B1-4EA1-B9E4-9FB8034F4808}" destId="{B3DC0D60-B13B-4953-97D7-572CB79932BD}" srcOrd="0" destOrd="0" presId="urn:microsoft.com/office/officeart/2005/8/layout/list1"/>
    <dgm:cxn modelId="{E96D4BFD-EB9A-4DF7-AED0-E3ABBC79607F}" type="presParOf" srcId="{E20808D3-34B1-4EA1-B9E4-9FB8034F4808}" destId="{6A0C167A-6881-4D5A-98E2-C2C00ECA6320}" srcOrd="1" destOrd="0" presId="urn:microsoft.com/office/officeart/2005/8/layout/list1"/>
    <dgm:cxn modelId="{FF7E49E7-2A02-4F8D-9EA3-B8223F345D8B}" type="presParOf" srcId="{F2BA9A55-ABEF-446A-BB83-68331E4754C0}" destId="{116A18E0-7602-4D79-9ADF-BD06CBB9E3AE}" srcOrd="9" destOrd="0" presId="urn:microsoft.com/office/officeart/2005/8/layout/list1"/>
    <dgm:cxn modelId="{0959A3A3-8B05-4ED5-9207-328A65C5D4B1}" type="presParOf" srcId="{F2BA9A55-ABEF-446A-BB83-68331E4754C0}" destId="{F4B0A202-D559-433C-80E1-76B0D7E64B6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C60F75-9162-4E7E-A22C-6094813AB4A2}">
      <dsp:nvSpPr>
        <dsp:cNvPr id="0" name=""/>
        <dsp:cNvSpPr/>
      </dsp:nvSpPr>
      <dsp:spPr>
        <a:xfrm>
          <a:off x="0" y="0"/>
          <a:ext cx="10964260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L’école classique ( Taylor, Weber et Fayol)</a:t>
          </a:r>
          <a:endParaRPr lang="fr-FR" sz="2200" kern="1200" dirty="0"/>
        </a:p>
      </dsp:txBody>
      <dsp:txXfrm>
        <a:off x="25130" y="25130"/>
        <a:ext cx="10914000" cy="464540"/>
      </dsp:txXfrm>
    </dsp:sp>
    <dsp:sp modelId="{754FB046-20D1-476F-9FB8-12B58E1A440D}">
      <dsp:nvSpPr>
        <dsp:cNvPr id="0" name=""/>
        <dsp:cNvSpPr/>
      </dsp:nvSpPr>
      <dsp:spPr>
        <a:xfrm>
          <a:off x="0" y="553158"/>
          <a:ext cx="10964260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115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kern="1200" dirty="0" smtClean="0"/>
            <a:t>La technique, le design du poste de travail, de l’entreprise et des procédures</a:t>
          </a:r>
          <a:endParaRPr lang="fr-FR" sz="2000" kern="1200" dirty="0"/>
        </a:p>
      </dsp:txBody>
      <dsp:txXfrm>
        <a:off x="0" y="553158"/>
        <a:ext cx="10964260" cy="364320"/>
      </dsp:txXfrm>
    </dsp:sp>
    <dsp:sp modelId="{315445F3-F66F-4375-8E63-2F6A244C282A}">
      <dsp:nvSpPr>
        <dsp:cNvPr id="0" name=""/>
        <dsp:cNvSpPr/>
      </dsp:nvSpPr>
      <dsp:spPr>
        <a:xfrm>
          <a:off x="0" y="917479"/>
          <a:ext cx="10964260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L’école des relations humaines</a:t>
          </a:r>
          <a:endParaRPr lang="fr-FR" sz="2200" kern="1200" dirty="0"/>
        </a:p>
      </dsp:txBody>
      <dsp:txXfrm>
        <a:off x="25130" y="942609"/>
        <a:ext cx="10914000" cy="464540"/>
      </dsp:txXfrm>
    </dsp:sp>
    <dsp:sp modelId="{04B378A5-5050-4F8B-8E02-30935FE3678A}">
      <dsp:nvSpPr>
        <dsp:cNvPr id="0" name=""/>
        <dsp:cNvSpPr/>
      </dsp:nvSpPr>
      <dsp:spPr>
        <a:xfrm>
          <a:off x="0" y="1432279"/>
          <a:ext cx="10964260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115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kern="1200" dirty="0" smtClean="0"/>
            <a:t>La gestion des ressources humaines, des phénomènes psychologiques</a:t>
          </a:r>
          <a:endParaRPr lang="fr-FR" sz="2000" kern="1200" dirty="0"/>
        </a:p>
      </dsp:txBody>
      <dsp:txXfrm>
        <a:off x="0" y="1432279"/>
        <a:ext cx="10964260" cy="364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44AE16-8903-4B40-9ABE-075810E78908}">
      <dsp:nvSpPr>
        <dsp:cNvPr id="0" name=""/>
        <dsp:cNvSpPr/>
      </dsp:nvSpPr>
      <dsp:spPr>
        <a:xfrm>
          <a:off x="0" y="0"/>
          <a:ext cx="10886770" cy="4875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L’école socio technique</a:t>
          </a:r>
          <a:endParaRPr lang="fr-FR" sz="2200" kern="1200" dirty="0"/>
        </a:p>
      </dsp:txBody>
      <dsp:txXfrm>
        <a:off x="23798" y="23798"/>
        <a:ext cx="10839174" cy="439918"/>
      </dsp:txXfrm>
    </dsp:sp>
    <dsp:sp modelId="{B097CBAA-44F7-40EB-86D3-6DC22D4C37EC}">
      <dsp:nvSpPr>
        <dsp:cNvPr id="0" name=""/>
        <dsp:cNvSpPr/>
      </dsp:nvSpPr>
      <dsp:spPr>
        <a:xfrm>
          <a:off x="0" y="513471"/>
          <a:ext cx="10886770" cy="7925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5655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kern="1200" dirty="0" smtClean="0"/>
            <a:t>«Socio» englobant l’aspect humain, psychologique et sociologique, subjectif et irrationnel.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FR" sz="2000" kern="1200" dirty="0" smtClean="0"/>
            <a:t>«Technique» c'est-à-dire productif, quantitatif et rationnel.</a:t>
          </a:r>
          <a:endParaRPr lang="fr-FR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fr-FR" sz="2000" kern="1200" dirty="0"/>
        </a:p>
      </dsp:txBody>
      <dsp:txXfrm>
        <a:off x="0" y="513471"/>
        <a:ext cx="10886770" cy="792556"/>
      </dsp:txXfrm>
    </dsp:sp>
    <dsp:sp modelId="{8B14A9C6-92EC-489B-8E7C-7DA2BBAD451F}">
      <dsp:nvSpPr>
        <dsp:cNvPr id="0" name=""/>
        <dsp:cNvSpPr/>
      </dsp:nvSpPr>
      <dsp:spPr>
        <a:xfrm>
          <a:off x="0" y="1306028"/>
          <a:ext cx="10886770" cy="4193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L’approche sociologique des organisations</a:t>
          </a:r>
        </a:p>
      </dsp:txBody>
      <dsp:txXfrm>
        <a:off x="20472" y="1326500"/>
        <a:ext cx="10845826" cy="378429"/>
      </dsp:txXfrm>
    </dsp:sp>
    <dsp:sp modelId="{EA30A41D-F2DD-40DA-ABCE-0B2099A1C5B8}">
      <dsp:nvSpPr>
        <dsp:cNvPr id="0" name=""/>
        <dsp:cNvSpPr/>
      </dsp:nvSpPr>
      <dsp:spPr>
        <a:xfrm>
          <a:off x="0" y="1737132"/>
          <a:ext cx="10886770" cy="404039"/>
        </a:xfrm>
        <a:prstGeom prst="roundRect">
          <a:avLst/>
        </a:prstGeom>
        <a:noFill/>
        <a:ln w="19050" cap="flat" cmpd="sng" algn="ctr">
          <a:noFill/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>
              <a:solidFill>
                <a:schemeClr val="tx1"/>
              </a:solidFill>
            </a:rPr>
            <a:t>     Efficacité et la performance des entreprises</a:t>
          </a:r>
        </a:p>
      </dsp:txBody>
      <dsp:txXfrm>
        <a:off x="19724" y="1756856"/>
        <a:ext cx="10847322" cy="3645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DB2273-6779-44C2-8D96-33897B381E7E}">
      <dsp:nvSpPr>
        <dsp:cNvPr id="0" name=""/>
        <dsp:cNvSpPr/>
      </dsp:nvSpPr>
      <dsp:spPr>
        <a:xfrm>
          <a:off x="4221" y="554700"/>
          <a:ext cx="2457172" cy="982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Flexibilité</a:t>
          </a:r>
          <a:endParaRPr lang="fr-FR" sz="2200" kern="1200" dirty="0"/>
        </a:p>
      </dsp:txBody>
      <dsp:txXfrm>
        <a:off x="495656" y="554700"/>
        <a:ext cx="1474303" cy="982869"/>
      </dsp:txXfrm>
    </dsp:sp>
    <dsp:sp modelId="{A06CC9E3-509B-42E0-A059-B363C3070163}">
      <dsp:nvSpPr>
        <dsp:cNvPr id="0" name=""/>
        <dsp:cNvSpPr/>
      </dsp:nvSpPr>
      <dsp:spPr>
        <a:xfrm>
          <a:off x="2215676" y="554700"/>
          <a:ext cx="2457172" cy="982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Efficacité</a:t>
          </a:r>
          <a:endParaRPr lang="fr-FR" sz="2200" kern="1200" dirty="0"/>
        </a:p>
      </dsp:txBody>
      <dsp:txXfrm>
        <a:off x="2707111" y="554700"/>
        <a:ext cx="1474303" cy="982869"/>
      </dsp:txXfrm>
    </dsp:sp>
    <dsp:sp modelId="{3B7618C7-CFC1-46A8-AF54-5521C69E8673}">
      <dsp:nvSpPr>
        <dsp:cNvPr id="0" name=""/>
        <dsp:cNvSpPr/>
      </dsp:nvSpPr>
      <dsp:spPr>
        <a:xfrm>
          <a:off x="4485190" y="554700"/>
          <a:ext cx="2457172" cy="982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Efficience</a:t>
          </a:r>
          <a:endParaRPr lang="fr-FR" sz="2200" kern="1200" dirty="0"/>
        </a:p>
      </dsp:txBody>
      <dsp:txXfrm>
        <a:off x="4976625" y="554700"/>
        <a:ext cx="1474303" cy="982869"/>
      </dsp:txXfrm>
    </dsp:sp>
    <dsp:sp modelId="{5A3583D2-1473-4D36-84F6-A928C2C68AC4}">
      <dsp:nvSpPr>
        <dsp:cNvPr id="0" name=""/>
        <dsp:cNvSpPr/>
      </dsp:nvSpPr>
      <dsp:spPr>
        <a:xfrm>
          <a:off x="6638587" y="554700"/>
          <a:ext cx="2457172" cy="982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kern="1200" dirty="0" smtClean="0"/>
            <a:t>Evaluation</a:t>
          </a:r>
          <a:endParaRPr lang="fr-FR" sz="2200" kern="1200" dirty="0"/>
        </a:p>
      </dsp:txBody>
      <dsp:txXfrm>
        <a:off x="7130022" y="554700"/>
        <a:ext cx="1474303" cy="9828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5A6A33-C197-438F-8E59-DC408FF35CE4}">
      <dsp:nvSpPr>
        <dsp:cNvPr id="0" name=""/>
        <dsp:cNvSpPr/>
      </dsp:nvSpPr>
      <dsp:spPr>
        <a:xfrm>
          <a:off x="0" y="792239"/>
          <a:ext cx="96012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5EC133-C2BA-4C2F-8AF4-A054CA13544E}">
      <dsp:nvSpPr>
        <dsp:cNvPr id="0" name=""/>
        <dsp:cNvSpPr/>
      </dsp:nvSpPr>
      <dsp:spPr>
        <a:xfrm>
          <a:off x="480060" y="467519"/>
          <a:ext cx="672084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kern="1200" dirty="0" smtClean="0"/>
            <a:t>Le centre hospitalo-universitaire</a:t>
          </a:r>
          <a:endParaRPr lang="fr-FR" sz="2200" kern="1200" dirty="0"/>
        </a:p>
      </dsp:txBody>
      <dsp:txXfrm>
        <a:off x="511763" y="499222"/>
        <a:ext cx="6657434" cy="586034"/>
      </dsp:txXfrm>
    </dsp:sp>
    <dsp:sp modelId="{950C1389-DEF7-4079-AD03-CA14C073D450}">
      <dsp:nvSpPr>
        <dsp:cNvPr id="0" name=""/>
        <dsp:cNvSpPr/>
      </dsp:nvSpPr>
      <dsp:spPr>
        <a:xfrm>
          <a:off x="0" y="1790159"/>
          <a:ext cx="96012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E5432A-A33F-4C9B-B8D9-6EC137515B4D}">
      <dsp:nvSpPr>
        <dsp:cNvPr id="0" name=""/>
        <dsp:cNvSpPr/>
      </dsp:nvSpPr>
      <dsp:spPr>
        <a:xfrm>
          <a:off x="480060" y="1465439"/>
          <a:ext cx="672084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kern="1200" dirty="0" smtClean="0"/>
            <a:t>L‘établissement public hospitalier et l‘établissement public de santé de proximité </a:t>
          </a:r>
          <a:endParaRPr lang="fr-FR" sz="2200" kern="1200" dirty="0"/>
        </a:p>
      </dsp:txBody>
      <dsp:txXfrm>
        <a:off x="511763" y="1497142"/>
        <a:ext cx="6657434" cy="586034"/>
      </dsp:txXfrm>
    </dsp:sp>
    <dsp:sp modelId="{F4B0A202-D559-433C-80E1-76B0D7E64B60}">
      <dsp:nvSpPr>
        <dsp:cNvPr id="0" name=""/>
        <dsp:cNvSpPr/>
      </dsp:nvSpPr>
      <dsp:spPr>
        <a:xfrm>
          <a:off x="0" y="2788079"/>
          <a:ext cx="960120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0C167A-6881-4D5A-98E2-C2C00ECA6320}">
      <dsp:nvSpPr>
        <dsp:cNvPr id="0" name=""/>
        <dsp:cNvSpPr/>
      </dsp:nvSpPr>
      <dsp:spPr>
        <a:xfrm>
          <a:off x="480060" y="2463359"/>
          <a:ext cx="6720840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200" b="1" kern="1200" dirty="0" smtClean="0"/>
            <a:t>L’établissement hospitalier spécialisé</a:t>
          </a:r>
          <a:endParaRPr lang="fr-FR" sz="2200" kern="1200" dirty="0"/>
        </a:p>
      </dsp:txBody>
      <dsp:txXfrm>
        <a:off x="511763" y="2495062"/>
        <a:ext cx="6657434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pPr/>
              <a:t>2/21/2020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51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943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7944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8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36762-54B9-43F8-BE12-4673F8805AED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ACFBE-6BC3-423E-BE3F-E88293105D02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0201-5A76-45AE-9386-9652095EE4CF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E3E55-F205-43E2-894E-BCB8323CB4D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10BB9-84CF-4E87-BEAC-D9C98FE1C82A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CC5D2-1D32-42BE-AC09-74AAF5B58E58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8FFAD-1A77-4AB6-B457-27FD483B82D7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8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BE6CA9F-18DC-4F04-9A61-EA1F4B0A9F54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sai.org/" TargetMode="External"/><Relationship Id="rId2" Type="http://schemas.openxmlformats.org/officeDocument/2006/relationships/hyperlink" Target="http://journals.openedition.org/pmp/2271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98E3ACDE-C990-4306-8D28-C0E7D9C42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0201-5A76-45AE-9386-9652095EE4CF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4A654AF6-3B29-4440-AA19-61A8CFD4D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DAC1444C-D615-4AE8-98F3-5831DE1E1496}"/>
              </a:ext>
            </a:extLst>
          </p:cNvPr>
          <p:cNvSpPr txBox="1"/>
          <p:nvPr/>
        </p:nvSpPr>
        <p:spPr>
          <a:xfrm>
            <a:off x="498986" y="2683799"/>
            <a:ext cx="11194026" cy="1569660"/>
          </a:xfrm>
          <a:prstGeom prst="rect">
            <a:avLst/>
          </a:prstGeom>
          <a:noFill/>
          <a:effectLst>
            <a:reflection stA="23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/>
              <a:t>Atelier 1</a:t>
            </a:r>
          </a:p>
          <a:p>
            <a:pPr algn="ctr"/>
            <a:r>
              <a:rPr lang="fr-FR" sz="3200" b="1" dirty="0" smtClean="0"/>
              <a:t>Le new management public, de la dépense à la performance</a:t>
            </a:r>
            <a:endParaRPr lang="fr-FR" sz="3200" b="1" dirty="0"/>
          </a:p>
        </p:txBody>
      </p:sp>
      <p:sp useBgFill="1">
        <p:nvSpPr>
          <p:cNvPr id="8" name="ZoneTexte 7">
            <a:extLst>
              <a:ext uri="{FF2B5EF4-FFF2-40B4-BE49-F238E27FC236}">
                <a16:creationId xmlns:a16="http://schemas.microsoft.com/office/drawing/2014/main" xmlns="" id="{9071FB68-E20D-4EA5-A5AC-379BF75CF157}"/>
              </a:ext>
            </a:extLst>
          </p:cNvPr>
          <p:cNvSpPr txBox="1"/>
          <p:nvPr/>
        </p:nvSpPr>
        <p:spPr>
          <a:xfrm>
            <a:off x="1055023" y="4357683"/>
            <a:ext cx="10529170" cy="147732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endParaRPr lang="fr-FR" sz="2400" b="1" dirty="0" smtClean="0"/>
          </a:p>
          <a:p>
            <a:pPr algn="ctr"/>
            <a:r>
              <a:rPr lang="fr-FR" sz="2200" b="1" i="1" dirty="0" err="1" smtClean="0"/>
              <a:t>Nesrine</a:t>
            </a:r>
            <a:r>
              <a:rPr lang="fr-FR" sz="2200" b="1" i="1" dirty="0" smtClean="0"/>
              <a:t> </a:t>
            </a:r>
            <a:r>
              <a:rPr lang="fr-FR" sz="2200" b="1" i="1" dirty="0" smtClean="0"/>
              <a:t>OUGHARI, </a:t>
            </a:r>
          </a:p>
          <a:p>
            <a:pPr algn="ctr"/>
            <a:r>
              <a:rPr lang="fr-FR" sz="2200" b="1" i="1" dirty="0" smtClean="0"/>
              <a:t>Doctorante en sciences financières, Université </a:t>
            </a:r>
            <a:r>
              <a:rPr lang="fr-FR" sz="2200" b="1" i="1" dirty="0" err="1" smtClean="0"/>
              <a:t>Hassiba</a:t>
            </a:r>
            <a:r>
              <a:rPr lang="fr-FR" sz="2200" b="1" i="1" dirty="0" smtClean="0"/>
              <a:t> </a:t>
            </a:r>
            <a:r>
              <a:rPr lang="fr-FR" sz="2200" b="1" i="1" dirty="0" err="1" smtClean="0"/>
              <a:t>Benbouali</a:t>
            </a:r>
            <a:r>
              <a:rPr lang="fr-FR" sz="2200" b="1" i="1" dirty="0" smtClean="0"/>
              <a:t>, </a:t>
            </a:r>
            <a:r>
              <a:rPr lang="fr-FR" sz="2200" b="1" i="1" dirty="0" err="1" smtClean="0"/>
              <a:t>Chlef</a:t>
            </a:r>
            <a:r>
              <a:rPr lang="fr-FR" sz="2200" b="1" i="1" dirty="0" smtClean="0"/>
              <a:t> </a:t>
            </a:r>
          </a:p>
          <a:p>
            <a:pPr algn="ctr"/>
            <a:r>
              <a:rPr lang="fr-FR" sz="2200" b="1" i="1" dirty="0" smtClean="0"/>
              <a:t>Cabinet MAZA COMPTA</a:t>
            </a:r>
            <a:endParaRPr lang="fr-FR" sz="2200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71" y="9082"/>
            <a:ext cx="10599455" cy="158425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4033" y="1390903"/>
            <a:ext cx="110852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6ème CONGRES DE L'ORDRE NATIONAL DES EXPERTS-COMPTABLES </a:t>
            </a:r>
            <a:r>
              <a:rPr lang="fr-FR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</a:t>
            </a:r>
          </a:p>
          <a:p>
            <a:pPr algn="ctr"/>
            <a:r>
              <a:rPr lang="fr-FR" b="1" i="1" dirty="0">
                <a:solidFill>
                  <a:srgbClr val="C00000"/>
                </a:solidFill>
              </a:rPr>
              <a:t>« L’EXPERT-COMPTABLE, UNE COMPETENCE AU CŒUR</a:t>
            </a:r>
          </a:p>
          <a:p>
            <a:pPr algn="ctr"/>
            <a:r>
              <a:rPr lang="fr-FR" b="1" i="1" dirty="0">
                <a:solidFill>
                  <a:srgbClr val="C00000"/>
                </a:solidFill>
              </a:rPr>
              <a:t> DE LA GOUVERNANCE DES ORGANISATIONS »</a:t>
            </a:r>
            <a:endParaRPr lang="fr-FR" b="1" i="1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0438" y="6123898"/>
            <a:ext cx="110852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i="1" dirty="0" smtClean="0">
                <a:solidFill>
                  <a:srgbClr val="C127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et </a:t>
            </a:r>
            <a:r>
              <a:rPr lang="fr-FR" sz="1400" b="1" i="1" dirty="0">
                <a:solidFill>
                  <a:srgbClr val="C127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JANVIER 2020 - HOTEL SHERATON </a:t>
            </a:r>
            <a:r>
              <a:rPr lang="fr-FR" sz="1400" b="1" i="1" dirty="0" smtClean="0">
                <a:solidFill>
                  <a:srgbClr val="C127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ORAN</a:t>
            </a:r>
            <a:endParaRPr lang="fr-FR" sz="1400" b="1" i="1" dirty="0">
              <a:solidFill>
                <a:srgbClr val="C1272D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68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 Management Public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52186" y="1497178"/>
            <a:ext cx="860670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200" b="1" dirty="0"/>
              <a:t>Les caractéristiques du management </a:t>
            </a:r>
            <a:r>
              <a:rPr lang="fr-FR" sz="2200" b="1" dirty="0" smtClean="0"/>
              <a:t>public</a:t>
            </a:r>
          </a:p>
          <a:p>
            <a:endParaRPr lang="fr-FR" sz="22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L'institution </a:t>
            </a:r>
            <a:r>
              <a:rPr lang="fr-FR" sz="2200" dirty="0"/>
              <a:t>juridique du monopole d'une </a:t>
            </a:r>
            <a:r>
              <a:rPr lang="fr-FR" sz="2200" dirty="0" smtClean="0"/>
              <a:t>fonction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Service public, gérant des relations humaines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L’explosion </a:t>
            </a:r>
            <a:r>
              <a:rPr lang="fr-FR" sz="2200" dirty="0"/>
              <a:t>des communications ainsi que le passage d’une société de production à </a:t>
            </a:r>
            <a:r>
              <a:rPr lang="fr-FR" sz="2200" dirty="0" smtClean="0"/>
              <a:t>une société </a:t>
            </a:r>
            <a:r>
              <a:rPr lang="fr-FR" sz="2200" dirty="0"/>
              <a:t>de </a:t>
            </a:r>
            <a:r>
              <a:rPr lang="fr-FR" sz="2200" dirty="0" smtClean="0"/>
              <a:t>services,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Le </a:t>
            </a:r>
            <a:r>
              <a:rPr lang="fr-FR" sz="2200" dirty="0"/>
              <a:t>principe </a:t>
            </a:r>
            <a:r>
              <a:rPr lang="fr-FR" sz="2200" dirty="0" smtClean="0"/>
              <a:t>de contingence </a:t>
            </a:r>
            <a:r>
              <a:rPr lang="fr-FR" sz="2200" dirty="0"/>
              <a:t>structurelle</a:t>
            </a:r>
            <a:endParaRPr lang="fr-FR" sz="2200" dirty="0" smtClean="0"/>
          </a:p>
          <a:p>
            <a:endParaRPr lang="fr-FR" sz="2200" dirty="0"/>
          </a:p>
          <a:p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/>
              <a:t> </a:t>
            </a:r>
            <a:endParaRPr lang="fr-FR" sz="2000" b="1" dirty="0"/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31102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 New Management Public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52185" y="1497178"/>
            <a:ext cx="10649035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200" b="1" dirty="0"/>
              <a:t>Les concepts du nouveau management public </a:t>
            </a:r>
            <a:endParaRPr lang="fr-FR" sz="2200" b="1" dirty="0" smtClean="0"/>
          </a:p>
          <a:p>
            <a:endParaRPr lang="fr-FR" sz="22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Le </a:t>
            </a:r>
            <a:r>
              <a:rPr lang="fr-FR" sz="2200" dirty="0"/>
              <a:t>passage d'une logique « traditionnelle » de l'administration publique, à une nouvelle </a:t>
            </a:r>
            <a:r>
              <a:rPr lang="fr-FR" sz="2200" dirty="0" smtClean="0"/>
              <a:t>logique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Un </a:t>
            </a:r>
            <a:r>
              <a:rPr lang="fr-FR" sz="2200" dirty="0"/>
              <a:t>mode de management </a:t>
            </a:r>
            <a:r>
              <a:rPr lang="fr-FR" sz="2200" dirty="0" smtClean="0"/>
              <a:t>public </a:t>
            </a:r>
            <a:r>
              <a:rPr lang="fr-FR" sz="2200" dirty="0"/>
              <a:t>qui emprunte des méthodes et outils issus du secteur </a:t>
            </a:r>
            <a:r>
              <a:rPr lang="fr-FR" sz="2200" dirty="0" smtClean="0"/>
              <a:t>privé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2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200" b="1" dirty="0" smtClean="0"/>
          </a:p>
          <a:p>
            <a:r>
              <a:rPr lang="fr-FR" sz="2200" dirty="0" smtClean="0"/>
              <a:t>                     </a:t>
            </a:r>
            <a:endParaRPr lang="fr-FR" sz="2200" b="1" dirty="0" smtClean="0"/>
          </a:p>
          <a:p>
            <a:endParaRPr lang="fr-FR" sz="22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4242941122"/>
              </p:ext>
            </p:extLst>
          </p:nvPr>
        </p:nvGraphicFramePr>
        <p:xfrm>
          <a:off x="1565329" y="3905573"/>
          <a:ext cx="9099982" cy="2092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Chevron 4"/>
          <p:cNvSpPr/>
          <p:nvPr/>
        </p:nvSpPr>
        <p:spPr>
          <a:xfrm>
            <a:off x="9503228" y="5114441"/>
            <a:ext cx="1560724" cy="11752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4018" tIns="48006" rIns="48006" bIns="4800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3600" kern="1200"/>
          </a:p>
        </p:txBody>
      </p:sp>
    </p:spTree>
    <p:extLst>
      <p:ext uri="{BB962C8B-B14F-4D97-AF65-F5344CB8AC3E}">
        <p14:creationId xmlns:p14="http://schemas.microsoft.com/office/powerpoint/2010/main" val="2012077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 New Management Public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52186" y="1497178"/>
            <a:ext cx="860670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200" b="1" dirty="0"/>
              <a:t>Contexte d’apparition du </a:t>
            </a:r>
            <a:r>
              <a:rPr lang="fr-FR" sz="2200" b="1" dirty="0" smtClean="0"/>
              <a:t>NMP</a:t>
            </a:r>
          </a:p>
          <a:p>
            <a:endParaRPr lang="fr-FR" sz="2200" b="1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Un </a:t>
            </a:r>
            <a:r>
              <a:rPr lang="fr-FR" sz="2200" dirty="0"/>
              <a:t>désir d’une gestion </a:t>
            </a:r>
            <a:r>
              <a:rPr lang="fr-FR" sz="2200" dirty="0" smtClean="0"/>
              <a:t>plus cohérente </a:t>
            </a:r>
            <a:r>
              <a:rPr lang="fr-FR" sz="2200" dirty="0"/>
              <a:t>pour répondre à une inefficacité du secteur </a:t>
            </a:r>
            <a:r>
              <a:rPr lang="fr-FR" sz="2200" dirty="0" smtClean="0"/>
              <a:t>public</a:t>
            </a:r>
          </a:p>
          <a:p>
            <a:endParaRPr lang="fr-FR" sz="22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Une </a:t>
            </a:r>
            <a:r>
              <a:rPr lang="fr-FR" sz="2200" dirty="0"/>
              <a:t>volonté </a:t>
            </a:r>
            <a:r>
              <a:rPr lang="fr-FR" sz="2200" dirty="0" smtClean="0"/>
              <a:t>de s’inscrire </a:t>
            </a:r>
            <a:r>
              <a:rPr lang="fr-FR" sz="2200" dirty="0"/>
              <a:t>dans une idéologie </a:t>
            </a:r>
            <a:r>
              <a:rPr lang="fr-FR" sz="2200" dirty="0" smtClean="0"/>
              <a:t>néo-libérale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/>
              <a:t>surmonter l’existence </a:t>
            </a:r>
            <a:r>
              <a:rPr lang="fr-FR" sz="2400" dirty="0" smtClean="0"/>
              <a:t>de crises </a:t>
            </a:r>
            <a:r>
              <a:rPr lang="fr-FR" sz="2400" dirty="0"/>
              <a:t>financières</a:t>
            </a:r>
            <a:endParaRPr lang="fr-FR" sz="2200" dirty="0" smtClean="0"/>
          </a:p>
          <a:p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Résorber </a:t>
            </a:r>
            <a:r>
              <a:rPr lang="fr-FR" sz="2200" dirty="0"/>
              <a:t>une crise économique et </a:t>
            </a:r>
            <a:r>
              <a:rPr lang="fr-FR" sz="2200" dirty="0" smtClean="0"/>
              <a:t>politique</a:t>
            </a:r>
          </a:p>
          <a:p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Un </a:t>
            </a:r>
            <a:r>
              <a:rPr lang="fr-FR" sz="2200" dirty="0"/>
              <a:t>processus d’imitation</a:t>
            </a:r>
            <a:endParaRPr lang="fr-FR" sz="22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/>
              <a:t> </a:t>
            </a:r>
            <a:endParaRPr lang="fr-FR" sz="2000" b="1" dirty="0"/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12525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 New Management Public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595359" y="1558783"/>
            <a:ext cx="90699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200" b="1" dirty="0"/>
              <a:t>Contexte d’apparition du </a:t>
            </a:r>
            <a:r>
              <a:rPr lang="fr-FR" sz="2200" b="1" dirty="0" smtClean="0"/>
              <a:t>NMP</a:t>
            </a:r>
          </a:p>
          <a:p>
            <a:endParaRPr lang="fr-FR" sz="2200" b="1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</a:t>
            </a:r>
            <a:r>
              <a:rPr lang="fr-FR" sz="2400" dirty="0"/>
              <a:t>montée en puissance de la culture d’audit</a:t>
            </a:r>
            <a:endParaRPr lang="fr-FR" sz="2200" b="1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2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Une </a:t>
            </a:r>
            <a:r>
              <a:rPr lang="fr-FR" sz="2400" dirty="0"/>
              <a:t>crise de </a:t>
            </a:r>
            <a:r>
              <a:rPr lang="fr-FR" sz="2400" dirty="0" smtClean="0"/>
              <a:t>légitimité</a:t>
            </a:r>
            <a:endParaRPr lang="fr-FR" sz="2400" dirty="0"/>
          </a:p>
          <a:p>
            <a:endParaRPr lang="fr-FR" sz="2000" dirty="0" smtClean="0"/>
          </a:p>
          <a:p>
            <a:r>
              <a:rPr lang="fr-FR" sz="2000" dirty="0" smtClean="0"/>
              <a:t>               </a:t>
            </a:r>
            <a:r>
              <a:rPr lang="fr-FR" sz="2200" dirty="0" smtClean="0"/>
              <a:t>Crise </a:t>
            </a:r>
            <a:r>
              <a:rPr lang="fr-FR" sz="2200" dirty="0"/>
              <a:t>qui </a:t>
            </a:r>
            <a:r>
              <a:rPr lang="fr-FR" sz="2200" dirty="0" smtClean="0"/>
              <a:t>pousse l’État </a:t>
            </a:r>
            <a:r>
              <a:rPr lang="fr-FR" sz="2200" dirty="0"/>
              <a:t>à mettre en place un système de justification de ses actes auprès de l’opinion publique</a:t>
            </a:r>
            <a:endParaRPr lang="fr-FR" sz="2200" dirty="0" smtClean="0"/>
          </a:p>
          <a:p>
            <a:r>
              <a:rPr lang="fr-FR" sz="2000" dirty="0"/>
              <a:t> </a:t>
            </a:r>
            <a:endParaRPr lang="fr-FR" sz="2000" b="1" dirty="0"/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  <p:sp>
        <p:nvSpPr>
          <p:cNvPr id="6" name="Flèche droite 5"/>
          <p:cNvSpPr/>
          <p:nvPr/>
        </p:nvSpPr>
        <p:spPr>
          <a:xfrm>
            <a:off x="1720312" y="3628272"/>
            <a:ext cx="788715" cy="24529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35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 New Management Public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52186" y="1497178"/>
            <a:ext cx="860670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200" b="1" dirty="0"/>
              <a:t>Les principes managériaux du NMP</a:t>
            </a:r>
          </a:p>
          <a:p>
            <a:endParaRPr lang="fr-FR" sz="2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Une évolution vers </a:t>
            </a:r>
            <a:r>
              <a:rPr lang="fr-FR" sz="2200" dirty="0"/>
              <a:t>une concurrence accrue entre les organisations du secteur public et entre les organisations du secteur public et le secteur privé </a:t>
            </a:r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/>
              <a:t>Une tendance vers une plus grande utilisation dans le secteur public de pratiques de gestion </a:t>
            </a:r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L’adoption </a:t>
            </a:r>
            <a:r>
              <a:rPr lang="fr-FR" sz="2200" dirty="0"/>
              <a:t>par la sphère publique d’instruments issus de la pratique des entreprises </a:t>
            </a:r>
            <a:r>
              <a:rPr lang="fr-FR" sz="2200" dirty="0" smtClean="0"/>
              <a:t>privées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La </a:t>
            </a:r>
            <a:r>
              <a:rPr lang="fr-FR" sz="2200" dirty="0"/>
              <a:t>recherche active de solutions alternatives moins coûteuses pour la fourniture de services </a:t>
            </a:r>
            <a:r>
              <a:rPr lang="fr-FR" sz="2200" dirty="0" smtClean="0"/>
              <a:t>publics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/>
              <a:t>L’évolution vers une gestion plus «</a:t>
            </a:r>
            <a:r>
              <a:rPr lang="fr-FR" sz="2400" dirty="0" smtClean="0"/>
              <a:t>centralisée »</a:t>
            </a:r>
            <a:endParaRPr lang="fr-FR" sz="2000" dirty="0"/>
          </a:p>
          <a:p>
            <a:endParaRPr lang="fr-FR" sz="2000" dirty="0" smtClean="0"/>
          </a:p>
          <a:p>
            <a:endParaRPr lang="fr-FR" sz="2000" dirty="0" smtClean="0"/>
          </a:p>
          <a:p>
            <a:r>
              <a:rPr lang="fr-FR" sz="2000" dirty="0"/>
              <a:t> </a:t>
            </a:r>
            <a:endParaRPr lang="fr-FR" sz="2000" b="1" dirty="0"/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85988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 New Management Public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53712" y="1412773"/>
            <a:ext cx="860670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200" b="1" dirty="0" smtClean="0"/>
              <a:t>Les avantages du NMP</a:t>
            </a:r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Rationaliser </a:t>
            </a:r>
            <a:r>
              <a:rPr lang="fr-FR" sz="2200" dirty="0"/>
              <a:t>les dépenses </a:t>
            </a:r>
            <a:r>
              <a:rPr lang="fr-FR" sz="2200" dirty="0" smtClean="0"/>
              <a:t>publiques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Perfectionner </a:t>
            </a:r>
            <a:r>
              <a:rPr lang="fr-FR" sz="2200" dirty="0"/>
              <a:t>et </a:t>
            </a:r>
            <a:r>
              <a:rPr lang="fr-FR" sz="2200" dirty="0" smtClean="0"/>
              <a:t>moderniser </a:t>
            </a:r>
            <a:r>
              <a:rPr lang="fr-FR" sz="2200" dirty="0"/>
              <a:t>l’action </a:t>
            </a:r>
            <a:r>
              <a:rPr lang="fr-FR" sz="2200" dirty="0" smtClean="0"/>
              <a:t>publique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Un </a:t>
            </a:r>
            <a:r>
              <a:rPr lang="fr-FR" sz="2200" dirty="0"/>
              <a:t>second visage qui dénonce la lourdeur hiérarchique des bureaucraties </a:t>
            </a:r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La </a:t>
            </a:r>
            <a:r>
              <a:rPr lang="fr-FR" sz="2200" dirty="0"/>
              <a:t>décentralisation du pouvoir</a:t>
            </a:r>
            <a:endParaRPr lang="fr-FR" sz="2200" dirty="0" smtClean="0"/>
          </a:p>
          <a:p>
            <a:endParaRPr lang="fr-FR" sz="2000" dirty="0" smtClean="0"/>
          </a:p>
          <a:p>
            <a:r>
              <a:rPr lang="fr-FR" sz="2000" dirty="0" smtClean="0"/>
              <a:t> </a:t>
            </a:r>
            <a:endParaRPr lang="fr-FR" sz="2000" b="1" dirty="0" smtClean="0"/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04253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 New Management Public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53712" y="1412773"/>
            <a:ext cx="860670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200" b="1" dirty="0" smtClean="0"/>
              <a:t>Les limites du NMP  </a:t>
            </a:r>
          </a:p>
          <a:p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Les objectifs initiaux de l’État  constituent </a:t>
            </a:r>
            <a:r>
              <a:rPr lang="fr-FR" sz="2200" dirty="0"/>
              <a:t>des freins à la </a:t>
            </a:r>
            <a:r>
              <a:rPr lang="fr-FR" sz="2200" dirty="0" smtClean="0"/>
              <a:t>productivité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/>
              <a:t>les objectifs de ces dernies reste un choix entre la satisfaction de l’ensemble des citoyens, ou bien, rendre l’état </a:t>
            </a:r>
            <a:r>
              <a:rPr lang="fr-FR" sz="2200" dirty="0" smtClean="0"/>
              <a:t>performant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/>
              <a:t>Le management public est « différent » et « plus difficile » que le management privé </a:t>
            </a:r>
            <a:r>
              <a:rPr lang="fr-FR" sz="2200" dirty="0" smtClean="0"/>
              <a:t>  </a:t>
            </a:r>
            <a:endParaRPr lang="fr-FR" sz="2200" b="1" dirty="0" smtClean="0"/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43816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Les coûts cachés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53712" y="1412773"/>
            <a:ext cx="86067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     Les </a:t>
            </a:r>
            <a:r>
              <a:rPr lang="fr-FR" sz="2400" dirty="0"/>
              <a:t>coûts </a:t>
            </a:r>
            <a:r>
              <a:rPr lang="fr-FR" sz="2400" dirty="0" smtClean="0"/>
              <a:t>cachés :</a:t>
            </a:r>
          </a:p>
          <a:p>
            <a:endParaRPr lang="fr-FR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 </a:t>
            </a:r>
            <a:r>
              <a:rPr lang="fr-FR" sz="2400" dirty="0"/>
              <a:t>sont la traduction monétaire des activités </a:t>
            </a:r>
            <a:r>
              <a:rPr lang="fr-FR" sz="2400" dirty="0" smtClean="0"/>
              <a:t>de régulation </a:t>
            </a:r>
          </a:p>
          <a:p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fournissent </a:t>
            </a:r>
            <a:r>
              <a:rPr lang="fr-FR" sz="2400" dirty="0"/>
              <a:t>une explication puissante du niveau de qualité plus ou </a:t>
            </a:r>
            <a:r>
              <a:rPr lang="fr-FR" sz="2400" dirty="0" smtClean="0"/>
              <a:t>moins élevé </a:t>
            </a:r>
            <a:r>
              <a:rPr lang="fr-FR" sz="2400" dirty="0"/>
              <a:t>du fonctionnement de l’organisation, et des déperditions d’énergie des </a:t>
            </a:r>
            <a:r>
              <a:rPr lang="fr-FR" sz="2400" dirty="0" smtClean="0"/>
              <a:t>ressources humaines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333689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953712" y="374812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2144F"/>
                </a:solidFill>
              </a:rPr>
              <a:t>Les </a:t>
            </a:r>
            <a:r>
              <a:rPr lang="fr-FR" sz="4400" b="1" dirty="0">
                <a:solidFill>
                  <a:srgbClr val="E2144F"/>
                </a:solidFill>
              </a:rPr>
              <a:t>coûts</a:t>
            </a:r>
            <a:r>
              <a:rPr lang="en-US" sz="4400" b="1" dirty="0" smtClean="0">
                <a:solidFill>
                  <a:srgbClr val="E2144F"/>
                </a:solidFill>
              </a:rPr>
              <a:t> cachés</a:t>
            </a:r>
            <a:endParaRPr lang="en-US" sz="4400" b="1" dirty="0">
              <a:solidFill>
                <a:srgbClr val="E2144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53712" y="1412773"/>
            <a:ext cx="860670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200" b="1" dirty="0" smtClean="0"/>
              <a:t>Classement des </a:t>
            </a:r>
            <a:r>
              <a:rPr lang="fr-FR" sz="2000" b="1" dirty="0"/>
              <a:t>coûts</a:t>
            </a:r>
            <a:r>
              <a:rPr lang="fr-FR" sz="2200" b="1" dirty="0" smtClean="0"/>
              <a:t> cachés</a:t>
            </a:r>
          </a:p>
          <a:p>
            <a:endParaRPr lang="fr-FR" sz="2200" dirty="0"/>
          </a:p>
          <a:p>
            <a:endParaRPr lang="fr-FR" sz="22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/>
              <a:t>Les </a:t>
            </a:r>
            <a:r>
              <a:rPr lang="fr-FR" sz="2200" dirty="0" smtClean="0"/>
              <a:t>sursalaires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/>
              <a:t>Les </a:t>
            </a:r>
            <a:r>
              <a:rPr lang="fr-FR" sz="2200" dirty="0" smtClean="0"/>
              <a:t>surtemps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/>
              <a:t>Les </a:t>
            </a:r>
            <a:r>
              <a:rPr lang="fr-FR" sz="2200" dirty="0" smtClean="0"/>
              <a:t>surconsommations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/>
              <a:t>Les </a:t>
            </a:r>
            <a:r>
              <a:rPr lang="fr-FR" sz="2200" dirty="0" smtClean="0"/>
              <a:t>non-productions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/>
              <a:t>La non création de </a:t>
            </a:r>
            <a:r>
              <a:rPr lang="fr-FR" sz="2200" dirty="0" smtClean="0"/>
              <a:t>potentiel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/>
              <a:t>Les risques</a:t>
            </a:r>
            <a:endParaRPr lang="fr-FR" sz="2200" dirty="0" smtClean="0"/>
          </a:p>
        </p:txBody>
      </p:sp>
    </p:spTree>
    <p:extLst>
      <p:ext uri="{BB962C8B-B14F-4D97-AF65-F5344CB8AC3E}">
        <p14:creationId xmlns:p14="http://schemas.microsoft.com/office/powerpoint/2010/main" val="98935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Les </a:t>
            </a:r>
            <a:r>
              <a:rPr lang="en-US" sz="4400" b="1" dirty="0" err="1" smtClean="0">
                <a:solidFill>
                  <a:srgbClr val="E8245C"/>
                </a:solidFill>
              </a:rPr>
              <a:t>couts</a:t>
            </a:r>
            <a:r>
              <a:rPr lang="en-US" sz="4400" b="1" dirty="0" smtClean="0">
                <a:solidFill>
                  <a:srgbClr val="E8245C"/>
                </a:solidFill>
              </a:rPr>
              <a:t> cachés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53711" y="1412773"/>
            <a:ext cx="1037554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400" b="1" dirty="0" smtClean="0"/>
              <a:t>La méthode de calcul des coûts cachés</a:t>
            </a:r>
            <a:endParaRPr lang="fr-FR" sz="2200" dirty="0" smtClean="0"/>
          </a:p>
          <a:p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C’est la valeur économique d’une heure de travail humain rémunérée par l’organisation. </a:t>
            </a:r>
          </a:p>
          <a:p>
            <a:endParaRPr lang="fr-FR" sz="10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Elle est appelée « </a:t>
            </a:r>
            <a:r>
              <a:rPr lang="fr-FR" sz="2400" b="1" dirty="0" smtClean="0"/>
              <a:t>Contribution Horaire à la Valeur Ajoutée sur Coûts Variables </a:t>
            </a:r>
            <a:r>
              <a:rPr lang="fr-FR" sz="2400" dirty="0" smtClean="0"/>
              <a:t>»</a:t>
            </a:r>
          </a:p>
          <a:p>
            <a:endParaRPr lang="fr-FR" sz="2400" dirty="0" smtClean="0"/>
          </a:p>
          <a:p>
            <a:r>
              <a:rPr lang="fr-FR" sz="2400" b="1" dirty="0" smtClean="0">
                <a:solidFill>
                  <a:srgbClr val="FF0000"/>
                </a:solidFill>
              </a:rPr>
              <a:t>CHVACV</a:t>
            </a:r>
            <a:r>
              <a:rPr lang="fr-FR" sz="2400" dirty="0" smtClean="0">
                <a:solidFill>
                  <a:srgbClr val="FF0000"/>
                </a:solidFill>
              </a:rPr>
              <a:t>       </a:t>
            </a:r>
            <a:r>
              <a:rPr lang="fr-FR" sz="2400" dirty="0" smtClean="0"/>
              <a:t>Contribution </a:t>
            </a:r>
            <a:r>
              <a:rPr lang="fr-FR" sz="2400" dirty="0"/>
              <a:t>Horaire à la Valeur Ajoutée sur Coûts Variables </a:t>
            </a:r>
            <a:endParaRPr lang="fr-FR" sz="2400" dirty="0" smtClean="0"/>
          </a:p>
          <a:p>
            <a:r>
              <a:rPr lang="fr-FR" sz="2400" b="1" dirty="0" smtClean="0">
                <a:solidFill>
                  <a:srgbClr val="FF0000"/>
                </a:solidFill>
              </a:rPr>
              <a:t>VACV</a:t>
            </a:r>
            <a:r>
              <a:rPr lang="fr-FR" sz="2400" dirty="0" smtClean="0">
                <a:solidFill>
                  <a:srgbClr val="FF0000"/>
                </a:solidFill>
              </a:rPr>
              <a:t>             </a:t>
            </a:r>
            <a:r>
              <a:rPr lang="fr-FR" sz="2400" dirty="0" smtClean="0"/>
              <a:t>Valeur </a:t>
            </a:r>
            <a:r>
              <a:rPr lang="fr-FR" sz="2400" dirty="0"/>
              <a:t>Ajoutée </a:t>
            </a:r>
            <a:r>
              <a:rPr lang="fr-FR" sz="2400" dirty="0" smtClean="0"/>
              <a:t>sur coûts </a:t>
            </a:r>
            <a:r>
              <a:rPr lang="fr-FR" sz="2400" dirty="0"/>
              <a:t>variables </a:t>
            </a:r>
            <a:endParaRPr lang="fr-FR" sz="2400" dirty="0" smtClean="0"/>
          </a:p>
          <a:p>
            <a:endParaRPr lang="fr-FR" sz="2400" dirty="0">
              <a:solidFill>
                <a:srgbClr val="FF0000"/>
              </a:solidFill>
            </a:endParaRPr>
          </a:p>
          <a:p>
            <a:r>
              <a:rPr lang="fr-FR" sz="2400" dirty="0"/>
              <a:t>CHVACV = VACV / nombre d’heures </a:t>
            </a:r>
            <a:r>
              <a:rPr lang="fr-FR" sz="2400" dirty="0" smtClean="0"/>
              <a:t>attendues</a:t>
            </a:r>
          </a:p>
          <a:p>
            <a:endParaRPr lang="fr-FR" sz="2400" dirty="0" smtClean="0"/>
          </a:p>
          <a:p>
            <a:r>
              <a:rPr lang="fr-FR" sz="2400" dirty="0" smtClean="0"/>
              <a:t>VACV = Chiffre d’affaires – charges variables avec le niveau </a:t>
            </a:r>
            <a:r>
              <a:rPr lang="fr-FR" sz="2400" dirty="0"/>
              <a:t>d’activité</a:t>
            </a:r>
            <a:endParaRPr lang="fr-FR" sz="2400" dirty="0" smtClean="0"/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sz="2200" dirty="0" smtClean="0"/>
          </a:p>
        </p:txBody>
      </p:sp>
      <p:sp>
        <p:nvSpPr>
          <p:cNvPr id="6" name="Flèche droite 5"/>
          <p:cNvSpPr/>
          <p:nvPr/>
        </p:nvSpPr>
        <p:spPr>
          <a:xfrm>
            <a:off x="2402235" y="4726983"/>
            <a:ext cx="340963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2402236" y="4303479"/>
            <a:ext cx="340963" cy="464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83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264078" y="337189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E8245C"/>
                </a:solidFill>
              </a:rPr>
              <a:t>Plan</a:t>
            </a:r>
            <a:r>
              <a:rPr lang="fr-FR" dirty="0"/>
              <a:t>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720312" y="1765364"/>
            <a:ext cx="86325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fr-FR" sz="2400" dirty="0" smtClean="0"/>
              <a:t>Introduction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fr-FR" sz="2400" dirty="0" smtClean="0"/>
              <a:t>Problématique et </a:t>
            </a:r>
            <a:r>
              <a:rPr lang="fr-FR" sz="2400" dirty="0"/>
              <a:t>questions de </a:t>
            </a:r>
            <a:r>
              <a:rPr lang="fr-FR" sz="2400" dirty="0" smtClean="0"/>
              <a:t>recherches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fr-FR" sz="2400" dirty="0"/>
              <a:t>Cadre </a:t>
            </a:r>
            <a:r>
              <a:rPr lang="fr-FR" sz="2400" dirty="0" smtClean="0"/>
              <a:t>théorique</a:t>
            </a:r>
            <a:endParaRPr lang="fr-FR" sz="2400" dirty="0"/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fr-FR" sz="2400" dirty="0" smtClean="0"/>
              <a:t>Management Public</a:t>
            </a:r>
            <a:endParaRPr lang="fr-FR" sz="2400" dirty="0"/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fr-FR" sz="2400" dirty="0" smtClean="0"/>
              <a:t>Nouveau Management Public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fr-FR" sz="2400" dirty="0" smtClean="0"/>
              <a:t>Coûts cachés et performance publique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fr-FR" sz="2400" dirty="0" smtClean="0"/>
              <a:t>Cadre empirique</a:t>
            </a:r>
            <a:endParaRPr lang="fr-FR" sz="2400" dirty="0"/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fr-FR" sz="2400" dirty="0" smtClean="0"/>
              <a:t>Conclusion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170313" y="308526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La performance publique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53712" y="1412773"/>
            <a:ext cx="860670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 smtClean="0"/>
              <a:t>La performance induit  la recherche permanente de l'amélioration et fait référence à une conception entrepreneuriale de la société dans laquelle chacun doit se dépasser</a:t>
            </a:r>
          </a:p>
          <a:p>
            <a:endParaRPr lang="fr-FR" sz="22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/>
              <a:t>L</a:t>
            </a:r>
            <a:r>
              <a:rPr lang="fr-FR" sz="2200" dirty="0" smtClean="0"/>
              <a:t>a </a:t>
            </a:r>
            <a:r>
              <a:rPr lang="fr-FR" sz="2200" dirty="0"/>
              <a:t>performance constitue la principale promesse faite par le</a:t>
            </a:r>
          </a:p>
          <a:p>
            <a:r>
              <a:rPr lang="fr-FR" sz="2200" dirty="0"/>
              <a:t>secteur </a:t>
            </a:r>
            <a:r>
              <a:rPr lang="fr-FR" sz="2200" dirty="0" smtClean="0"/>
              <a:t>public</a:t>
            </a:r>
          </a:p>
          <a:p>
            <a:endParaRPr lang="fr-FR" sz="22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/>
              <a:t>La performance est ainsi un idéal </a:t>
            </a:r>
            <a:r>
              <a:rPr lang="fr-FR" sz="2200" dirty="0" smtClean="0"/>
              <a:t>vers lequel </a:t>
            </a:r>
            <a:r>
              <a:rPr lang="fr-FR" sz="2200" dirty="0"/>
              <a:t>l’administration tendrait.</a:t>
            </a:r>
            <a:endParaRPr lang="fr-FR" sz="2200" dirty="0" smtClean="0"/>
          </a:p>
          <a:p>
            <a:endParaRPr lang="fr-FR" sz="2200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95752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387290" y="2478288"/>
            <a:ext cx="8606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 smtClean="0">
                <a:solidFill>
                  <a:srgbClr val="E8245C"/>
                </a:solidFill>
              </a:rPr>
              <a:t>Cadre empirique</a:t>
            </a:r>
            <a:endParaRPr lang="en-US" sz="6000" b="1" dirty="0">
              <a:solidFill>
                <a:srgbClr val="E824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39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295400" y="503854"/>
            <a:ext cx="9852764" cy="1349998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lvl="0" algn="ctr"/>
            <a:r>
              <a:rPr lang="fr-FR" sz="3600" dirty="0"/>
              <a:t>Le fonctionnement des organismes de santé en Algérie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/>
          </p:nvPr>
        </p:nvGraphicFramePr>
        <p:xfrm>
          <a:off x="1295400" y="1981200"/>
          <a:ext cx="96012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7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4684" y="476673"/>
            <a:ext cx="10840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rgbClr val="E8245C"/>
                </a:solidFill>
              </a:rPr>
              <a:t>Methodologie</a:t>
            </a:r>
            <a:r>
              <a:rPr lang="en-US" sz="4800" b="1" dirty="0" smtClean="0">
                <a:solidFill>
                  <a:srgbClr val="E8245C"/>
                </a:solidFill>
              </a:rPr>
              <a:t> de </a:t>
            </a:r>
            <a:r>
              <a:rPr lang="en-US" sz="4800" b="1" dirty="0" err="1" smtClean="0">
                <a:solidFill>
                  <a:srgbClr val="E8245C"/>
                </a:solidFill>
              </a:rPr>
              <a:t>l’étude</a:t>
            </a:r>
            <a:r>
              <a:rPr lang="en-US" sz="4800" b="1" dirty="0" smtClean="0">
                <a:solidFill>
                  <a:srgbClr val="E8245C"/>
                </a:solidFill>
              </a:rPr>
              <a:t> empirique  </a:t>
            </a:r>
            <a:endParaRPr lang="en-US" sz="4800" b="1" dirty="0">
              <a:solidFill>
                <a:srgbClr val="E8245C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639616" y="2492896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</a:p>
          <a:p>
            <a:endParaRPr lang="en-US" dirty="0"/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F9CE55EA-D941-E64A-BFB1-9A987F1E59A0}"/>
              </a:ext>
            </a:extLst>
          </p:cNvPr>
          <p:cNvSpPr txBox="1"/>
          <p:nvPr/>
        </p:nvSpPr>
        <p:spPr>
          <a:xfrm>
            <a:off x="840658" y="1592826"/>
            <a:ext cx="1041236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400" b="1" dirty="0" smtClean="0"/>
              <a:t> Elaboration des entretiens semi-directifs</a:t>
            </a:r>
          </a:p>
          <a:p>
            <a:endParaRPr lang="fr-FR" b="1" dirty="0" smtClean="0"/>
          </a:p>
          <a:p>
            <a:r>
              <a:rPr lang="fr-FR" dirty="0" smtClean="0"/>
              <a:t>           Tableau 01 : présentation des entretiens</a:t>
            </a:r>
            <a:endParaRPr lang="fr-FR" b="1" dirty="0" smtClean="0"/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r>
              <a:rPr lang="fr-FR" dirty="0" smtClean="0"/>
              <a:t>           </a:t>
            </a:r>
          </a:p>
          <a:p>
            <a:r>
              <a:rPr lang="fr-FR" dirty="0" smtClean="0"/>
              <a:t>           Tableau 02 : identificateurs</a:t>
            </a:r>
          </a:p>
          <a:p>
            <a:endParaRPr lang="fr-FR" b="1" dirty="0" smtClean="0"/>
          </a:p>
          <a:p>
            <a:endParaRPr lang="fr-FR" b="1" dirty="0" smtClean="0"/>
          </a:p>
          <a:p>
            <a:endParaRPr lang="fr-FR" b="1" dirty="0" smtClean="0"/>
          </a:p>
          <a:p>
            <a:endParaRPr lang="fr-FR" b="1" dirty="0" smtClean="0"/>
          </a:p>
          <a:p>
            <a:endParaRPr lang="fr-FR" b="1" dirty="0" smtClean="0"/>
          </a:p>
          <a:p>
            <a:endParaRPr lang="fr-FR" b="1" dirty="0" smtClean="0"/>
          </a:p>
          <a:p>
            <a:endParaRPr lang="fr-FR" b="1" dirty="0" smtClean="0"/>
          </a:p>
          <a:p>
            <a:endParaRPr lang="fr-FR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1648542" y="2592710"/>
          <a:ext cx="8127999" cy="11125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Catégories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Type d’entretien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Durée de l’entretien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Encadrement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Semi-directif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1h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Personnel de base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Semi-directif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1h30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767980"/>
              </p:ext>
            </p:extLst>
          </p:nvPr>
        </p:nvGraphicFramePr>
        <p:xfrm>
          <a:off x="1650764" y="4559298"/>
          <a:ext cx="8128000" cy="18542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495755"/>
                <a:gridCol w="5632245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Code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Identification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Etablissement  A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Etablissement  B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Encadrement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Personnel de base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38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4684" y="476673"/>
            <a:ext cx="10840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rgbClr val="E8245C"/>
                </a:solidFill>
              </a:rPr>
              <a:t>Méthodologie</a:t>
            </a:r>
            <a:r>
              <a:rPr lang="en-US" sz="4800" b="1" dirty="0" smtClean="0">
                <a:solidFill>
                  <a:srgbClr val="E8245C"/>
                </a:solidFill>
              </a:rPr>
              <a:t> de </a:t>
            </a:r>
            <a:r>
              <a:rPr lang="en-US" sz="4800" b="1" dirty="0" err="1" smtClean="0">
                <a:solidFill>
                  <a:srgbClr val="E8245C"/>
                </a:solidFill>
              </a:rPr>
              <a:t>l’étude</a:t>
            </a:r>
            <a:r>
              <a:rPr lang="en-US" sz="4800" b="1" dirty="0" smtClean="0">
                <a:solidFill>
                  <a:srgbClr val="E8245C"/>
                </a:solidFill>
              </a:rPr>
              <a:t> empirique  </a:t>
            </a:r>
            <a:endParaRPr lang="en-US" sz="4800" b="1" dirty="0">
              <a:solidFill>
                <a:srgbClr val="E8245C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639616" y="2492896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</a:t>
            </a:r>
          </a:p>
          <a:p>
            <a:endParaRPr lang="en-US" dirty="0"/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="" xmlns:a16="http://schemas.microsoft.com/office/drawing/2014/main" id="{F9CE55EA-D941-E64A-BFB1-9A987F1E59A0}"/>
              </a:ext>
            </a:extLst>
          </p:cNvPr>
          <p:cNvSpPr txBox="1"/>
          <p:nvPr/>
        </p:nvSpPr>
        <p:spPr>
          <a:xfrm>
            <a:off x="1039660" y="1592827"/>
            <a:ext cx="1021335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/>
              <a:t> </a:t>
            </a:r>
            <a:r>
              <a:rPr lang="fr-FR" sz="2400" b="1" dirty="0" smtClean="0"/>
              <a:t>Hypothèse centrale</a:t>
            </a:r>
          </a:p>
          <a:p>
            <a:endParaRPr lang="fr-FR" sz="2400" b="1" dirty="0" smtClean="0"/>
          </a:p>
          <a:p>
            <a:pPr algn="ctr">
              <a:buFont typeface="Wingdings" pitchFamily="2" charset="2"/>
              <a:buChar char="ü"/>
            </a:pPr>
            <a:r>
              <a:rPr lang="fr-FR" sz="2400" i="1" dirty="0" smtClean="0"/>
              <a:t> Le nouveau management public permet d’amélioré la performance des établissements publics de santé en freinant la hausse des couts cachés</a:t>
            </a:r>
          </a:p>
          <a:p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b="1" dirty="0" smtClean="0"/>
              <a:t> Analyse des résultats</a:t>
            </a:r>
            <a:endParaRPr lang="fr-FR" sz="2400" dirty="0" smtClean="0"/>
          </a:p>
          <a:p>
            <a:endParaRPr lang="fr-FR" sz="2400" b="1" dirty="0" smtClean="0"/>
          </a:p>
          <a:p>
            <a:pPr>
              <a:buFont typeface="Wingdings" pitchFamily="2" charset="2"/>
              <a:buChar char="Ø"/>
            </a:pPr>
            <a:r>
              <a:rPr lang="fr-FR" sz="2400" b="1" dirty="0" smtClean="0"/>
              <a:t> Expertise d’hypothèse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54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35560" y="1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8245C"/>
                </a:solidFill>
              </a:rPr>
              <a:t>Résultats</a:t>
            </a:r>
            <a:endParaRPr lang="en-US" sz="3600" b="1" dirty="0">
              <a:solidFill>
                <a:srgbClr val="E8245C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776614" y="1154242"/>
            <a:ext cx="891111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400" dirty="0" smtClean="0"/>
              <a:t> L’objectif de l’étude empirique est d’utiliser les résultats pour :</a:t>
            </a:r>
          </a:p>
          <a:p>
            <a:endParaRPr lang="fr-FR" sz="2400" dirty="0" smtClean="0"/>
          </a:p>
          <a:p>
            <a:pPr lvl="1">
              <a:buFont typeface="Wingdings" pitchFamily="2" charset="2"/>
              <a:buChar char="ü"/>
            </a:pPr>
            <a:r>
              <a:rPr lang="fr-FR" sz="2400" dirty="0" smtClean="0"/>
              <a:t> Déterminer les spécificités et les dysfonctionnements  des établissements publics de santé.</a:t>
            </a:r>
          </a:p>
          <a:p>
            <a:pPr lvl="1">
              <a:buFont typeface="Wingdings" pitchFamily="2" charset="2"/>
              <a:buChar char="ü"/>
            </a:pPr>
            <a:endParaRPr lang="fr-FR" sz="2400" dirty="0" smtClean="0"/>
          </a:p>
          <a:p>
            <a:pPr lvl="1">
              <a:buFont typeface="Wingdings" pitchFamily="2" charset="2"/>
              <a:buChar char="ü"/>
            </a:pPr>
            <a:r>
              <a:rPr lang="fr-FR" sz="2400" dirty="0" smtClean="0"/>
              <a:t> Cerner les </a:t>
            </a:r>
            <a:r>
              <a:rPr lang="fr-FR" sz="2400" dirty="0"/>
              <a:t>coûts</a:t>
            </a:r>
            <a:r>
              <a:rPr lang="fr-FR" sz="2400" dirty="0" smtClean="0"/>
              <a:t> cachés au sein de ces établissements.</a:t>
            </a:r>
          </a:p>
          <a:p>
            <a:pPr lvl="1">
              <a:buFont typeface="Wingdings" pitchFamily="2" charset="2"/>
              <a:buChar char="ü"/>
            </a:pPr>
            <a:endParaRPr lang="fr-FR" sz="2400" dirty="0" smtClean="0"/>
          </a:p>
          <a:p>
            <a:pPr lvl="1">
              <a:buFont typeface="Wingdings" pitchFamily="2" charset="2"/>
              <a:buChar char="ü"/>
            </a:pPr>
            <a:r>
              <a:rPr lang="fr-FR" sz="2400" dirty="0" smtClean="0"/>
              <a:t> Proposer le Nouveau management public comme un mode de résolution de ces dysfonctionnements pour garantir la bonne gouvernance.</a:t>
            </a:r>
          </a:p>
          <a:p>
            <a:pPr>
              <a:buFont typeface="Wingdings" pitchFamily="2" charset="2"/>
              <a:buChar char="ü"/>
            </a:pPr>
            <a:endParaRPr lang="fr-FR" sz="2400" dirty="0" smtClean="0"/>
          </a:p>
          <a:p>
            <a:r>
              <a:rPr lang="fr-FR" sz="2400" dirty="0" smtClean="0"/>
              <a:t> </a:t>
            </a:r>
            <a:endParaRPr lang="en-US" sz="2400" dirty="0" smtClean="0"/>
          </a:p>
          <a:p>
            <a:endParaRPr lang="en-US" sz="1400" dirty="0"/>
          </a:p>
          <a:p>
            <a:endParaRPr lang="fr-FR" sz="14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05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35560" y="1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8245C"/>
                </a:solidFill>
              </a:rPr>
              <a:t>Résultats</a:t>
            </a:r>
            <a:endParaRPr lang="en-US" sz="3600" b="1" dirty="0">
              <a:solidFill>
                <a:srgbClr val="E8245C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64922" y="1052736"/>
            <a:ext cx="95003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fr-FR" sz="2400" dirty="0" smtClean="0"/>
              <a:t>L’hypothèse est examinée d’après </a:t>
            </a:r>
            <a:r>
              <a:rPr lang="fr-FR" sz="2400" dirty="0"/>
              <a:t>les résultats des entretiens </a:t>
            </a:r>
            <a:r>
              <a:rPr lang="fr-FR" sz="2400" dirty="0" smtClean="0"/>
              <a:t>semi-directifs </a:t>
            </a:r>
          </a:p>
          <a:p>
            <a:pPr lvl="2"/>
            <a:endParaRPr lang="fr-FR" sz="2400" dirty="0" smtClean="0"/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fr-FR" sz="2400" b="1" dirty="0"/>
              <a:t>Les défaillances du </a:t>
            </a:r>
            <a:r>
              <a:rPr lang="fr-FR" sz="2400" b="1" dirty="0" smtClean="0"/>
              <a:t>management</a:t>
            </a:r>
          </a:p>
          <a:p>
            <a:pPr lvl="2"/>
            <a:endParaRPr lang="fr-FR" sz="2400" dirty="0"/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moyens financiers sont </a:t>
            </a:r>
            <a:r>
              <a:rPr lang="fr-FR" sz="2400" dirty="0" smtClean="0"/>
              <a:t>limités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/>
              <a:t>Défauts de communication et de transmission des informations</a:t>
            </a:r>
            <a:endParaRPr lang="fr-FR" sz="2400" dirty="0" smtClean="0"/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</a:t>
            </a:r>
            <a:r>
              <a:rPr lang="fr-FR" sz="2400" dirty="0"/>
              <a:t>formation des fonctionnaires est </a:t>
            </a:r>
            <a:r>
              <a:rPr lang="fr-FR" sz="2400" dirty="0" smtClean="0"/>
              <a:t>insuffisante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Des </a:t>
            </a:r>
            <a:r>
              <a:rPr lang="fr-FR" sz="2400" dirty="0"/>
              <a:t>phénomènes de corruptions </a:t>
            </a:r>
            <a:r>
              <a:rPr lang="fr-FR" sz="2400" dirty="0" smtClean="0"/>
              <a:t>existent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Ainsi </a:t>
            </a:r>
            <a:r>
              <a:rPr lang="fr-FR" sz="2400" dirty="0"/>
              <a:t>la mauvaise gestion et le manque de nouvelles technologies. </a:t>
            </a:r>
            <a:endParaRPr lang="fr-FR" sz="2400" dirty="0" smtClean="0"/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/>
              <a:t>Absence de planification et de gestion des objectifs</a:t>
            </a:r>
            <a:endParaRPr lang="fr-FR" sz="2400" dirty="0" smtClean="0"/>
          </a:p>
          <a:p>
            <a:pPr marL="1200150" lvl="2" indent="-28575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1200150" lvl="2" indent="-285750">
              <a:buFont typeface="Wingdings" panose="05000000000000000000" pitchFamily="2" charset="2"/>
              <a:buChar char="ü"/>
            </a:pPr>
            <a:endParaRPr lang="fr-FR" sz="2400" dirty="0" smtClean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48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135560" y="1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8245C"/>
                </a:solidFill>
              </a:rPr>
              <a:t>Résultats</a:t>
            </a:r>
            <a:endParaRPr lang="en-US" sz="3600" b="1" dirty="0">
              <a:solidFill>
                <a:srgbClr val="E8245C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64922" y="1052736"/>
            <a:ext cx="950039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fr-FR" sz="2400" dirty="0" smtClean="0"/>
              <a:t>L’hypothèses est examinée d’après </a:t>
            </a:r>
            <a:r>
              <a:rPr lang="fr-FR" sz="2400" dirty="0"/>
              <a:t>les résultats des entretiens </a:t>
            </a:r>
            <a:r>
              <a:rPr lang="fr-FR" sz="2400" dirty="0" smtClean="0"/>
              <a:t>semi-directifs </a:t>
            </a:r>
          </a:p>
          <a:p>
            <a:pPr lvl="2"/>
            <a:endParaRPr lang="fr-FR" sz="2400" dirty="0" smtClean="0"/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fr-FR" sz="2400" b="1" dirty="0"/>
              <a:t>Les </a:t>
            </a:r>
            <a:r>
              <a:rPr lang="fr-FR" sz="2400" b="1" dirty="0" smtClean="0"/>
              <a:t>limites de la performance </a:t>
            </a:r>
          </a:p>
          <a:p>
            <a:pPr lvl="2"/>
            <a:endParaRPr lang="fr-FR" sz="2400" dirty="0"/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Manque </a:t>
            </a:r>
            <a:r>
              <a:rPr lang="fr-FR" sz="2400" dirty="0"/>
              <a:t>de </a:t>
            </a:r>
            <a:r>
              <a:rPr lang="fr-FR" sz="2400" dirty="0" smtClean="0"/>
              <a:t>compétences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/>
              <a:t>Les outils de travail ne sont pas </a:t>
            </a:r>
            <a:r>
              <a:rPr lang="fr-FR" sz="2400" dirty="0" smtClean="0"/>
              <a:t>performants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/>
              <a:t>Mauvaise qualité perçue par les usagers internes et </a:t>
            </a:r>
            <a:r>
              <a:rPr lang="fr-FR" sz="2400" dirty="0" smtClean="0"/>
              <a:t>externes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fr-FR" sz="2400" dirty="0"/>
              <a:t>Inadaptation des procédures aux objectifs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endParaRPr lang="fr-FR" sz="2400" dirty="0" smtClean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72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63552" y="1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rgbClr val="E8245C"/>
                </a:solidFill>
              </a:rPr>
              <a:t>Discussions</a:t>
            </a:r>
            <a:endParaRPr lang="en-US" sz="3600" b="1" dirty="0">
              <a:solidFill>
                <a:srgbClr val="E8245C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716065" y="1291237"/>
            <a:ext cx="940704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en-US" sz="1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spécificités des établissements publics </a:t>
            </a:r>
            <a:r>
              <a:rPr lang="fr-FR" sz="2400" dirty="0" smtClean="0"/>
              <a:t>en </a:t>
            </a:r>
            <a:r>
              <a:rPr lang="fr-FR" sz="2400" dirty="0"/>
              <a:t>Algérie constituent </a:t>
            </a:r>
            <a:r>
              <a:rPr lang="fr-FR" sz="2400" dirty="0" smtClean="0"/>
              <a:t>des </a:t>
            </a:r>
            <a:r>
              <a:rPr lang="fr-FR" sz="2400" dirty="0"/>
              <a:t>freins </a:t>
            </a:r>
            <a:r>
              <a:rPr lang="fr-FR" sz="2400" dirty="0" smtClean="0"/>
              <a:t>à l’application du nouveau management public.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1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/>
              <a:t>L</a:t>
            </a:r>
            <a:r>
              <a:rPr lang="fr-FR" sz="2400" dirty="0" smtClean="0"/>
              <a:t>a </a:t>
            </a:r>
            <a:r>
              <a:rPr lang="fr-FR" sz="2400" dirty="0"/>
              <a:t>qualité des </a:t>
            </a:r>
            <a:r>
              <a:rPr lang="fr-FR" sz="2400" dirty="0" smtClean="0"/>
              <a:t>services publics </a:t>
            </a:r>
            <a:r>
              <a:rPr lang="fr-FR" sz="2400" dirty="0"/>
              <a:t>et la satisfaction des </a:t>
            </a:r>
            <a:r>
              <a:rPr lang="fr-FR" sz="2400" dirty="0" smtClean="0"/>
              <a:t>usagers reste une finalité à atteindre au </a:t>
            </a:r>
            <a:r>
              <a:rPr lang="fr-FR" sz="2400" dirty="0"/>
              <a:t>sein des établissements publics </a:t>
            </a:r>
            <a:r>
              <a:rPr lang="fr-FR" sz="2400" dirty="0" smtClean="0"/>
              <a:t>hospitaliers.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1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transformation managériale est nécessaire dans le cadre de rendre les établissements publics plus efficaces et performants.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14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91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81830" y="2384509"/>
            <a:ext cx="874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E8245C"/>
                </a:solidFill>
              </a:rPr>
              <a:t>Conclusion</a:t>
            </a:r>
            <a:endParaRPr lang="en-US" sz="5400" b="1" dirty="0">
              <a:solidFill>
                <a:srgbClr val="E8245C"/>
              </a:solidFill>
            </a:endParaRPr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039661" y="1515291"/>
            <a:ext cx="92328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fr-FR" sz="2400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97982" y="464147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>
                <a:solidFill>
                  <a:srgbClr val="E8245C"/>
                </a:solidFill>
              </a:rPr>
              <a:t>Introduction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097982" y="1722647"/>
            <a:ext cx="878713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2200" dirty="0" smtClean="0"/>
              <a:t>L’efficacité des organisation publiques,</a:t>
            </a:r>
          </a:p>
          <a:p>
            <a:endParaRPr lang="fr-FR" sz="22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/>
              <a:t>r</a:t>
            </a:r>
            <a:r>
              <a:rPr lang="fr-FR" sz="2200" dirty="0" smtClean="0"/>
              <a:t>épondent </a:t>
            </a:r>
            <a:r>
              <a:rPr lang="fr-FR" sz="2200" dirty="0"/>
              <a:t>à certains </a:t>
            </a:r>
            <a:r>
              <a:rPr lang="fr-FR" sz="2200" dirty="0" smtClean="0"/>
              <a:t>dysfonctionnements. </a:t>
            </a:r>
          </a:p>
          <a:p>
            <a:endParaRPr lang="fr-FR" sz="22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2200" dirty="0"/>
              <a:t>A</a:t>
            </a:r>
            <a:r>
              <a:rPr lang="fr-FR" sz="2200" dirty="0" smtClean="0"/>
              <a:t>mélioration </a:t>
            </a:r>
            <a:r>
              <a:rPr lang="fr-FR" sz="2200" dirty="0"/>
              <a:t>des résultats de </a:t>
            </a:r>
            <a:r>
              <a:rPr lang="fr-FR" sz="2200" dirty="0" smtClean="0"/>
              <a:t>service public,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fr-FR" sz="22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 smtClean="0"/>
              <a:t>en </a:t>
            </a:r>
            <a:r>
              <a:rPr lang="fr-FR" sz="2200" dirty="0"/>
              <a:t>freinant la hausse des </a:t>
            </a:r>
            <a:r>
              <a:rPr lang="fr-FR" sz="2200" dirty="0" smtClean="0"/>
              <a:t>dépenses. </a:t>
            </a:r>
          </a:p>
          <a:p>
            <a:endParaRPr lang="fr-FR" sz="22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 smtClean="0"/>
              <a:t>les </a:t>
            </a:r>
            <a:r>
              <a:rPr lang="fr-FR" sz="2200" dirty="0"/>
              <a:t>incitations à l'innovation </a:t>
            </a:r>
            <a:r>
              <a:rPr lang="fr-FR" sz="2200" dirty="0" smtClean="0"/>
              <a:t>managériale</a:t>
            </a:r>
            <a:r>
              <a:rPr lang="fr-FR" sz="2200" dirty="0"/>
              <a:t>.</a:t>
            </a:r>
            <a:endParaRPr lang="fr-FR" sz="2200" dirty="0" smtClean="0"/>
          </a:p>
          <a:p>
            <a:endParaRPr lang="fr-FR" sz="22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2200" dirty="0" smtClean="0"/>
              <a:t>Un Management innovant</a:t>
            </a:r>
          </a:p>
          <a:p>
            <a:endParaRPr lang="fr-FR" sz="22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200" dirty="0" smtClean="0"/>
              <a:t>performance</a:t>
            </a:r>
            <a:r>
              <a:rPr lang="fr-FR" sz="2000" dirty="0" smtClean="0"/>
              <a:t>,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076E4C08-FFC7-6543-A778-BD851C8C00E3}"/>
              </a:ext>
            </a:extLst>
          </p:cNvPr>
          <p:cNvSpPr txBox="1"/>
          <p:nvPr/>
        </p:nvSpPr>
        <p:spPr>
          <a:xfrm>
            <a:off x="3508525" y="430191"/>
            <a:ext cx="4932761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E8245C"/>
                </a:solidFill>
              </a:rPr>
              <a:t>Perspectives</a:t>
            </a:r>
            <a:endParaRPr lang="en-US" sz="6000" b="1" dirty="0">
              <a:solidFill>
                <a:srgbClr val="E8245C"/>
              </a:solidFill>
            </a:endParaRPr>
          </a:p>
          <a:p>
            <a:r>
              <a:rPr lang="nl-BE" dirty="0" smtClean="0"/>
              <a:t> 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EC2F55AC-14F0-7C40-9716-92EB9067472E}"/>
              </a:ext>
            </a:extLst>
          </p:cNvPr>
          <p:cNvSpPr txBox="1"/>
          <p:nvPr/>
        </p:nvSpPr>
        <p:spPr>
          <a:xfrm>
            <a:off x="1202499" y="2029020"/>
            <a:ext cx="97327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400" dirty="0"/>
              <a:t> </a:t>
            </a:r>
            <a:r>
              <a:rPr lang="fr-FR" sz="2400" dirty="0" smtClean="0"/>
              <a:t>  La </a:t>
            </a:r>
            <a:r>
              <a:rPr lang="fr-FR" sz="2400" dirty="0"/>
              <a:t>vérification et la certification des comptes de l’établissement public de </a:t>
            </a:r>
            <a:r>
              <a:rPr lang="fr-FR" sz="2400" dirty="0" smtClean="0"/>
              <a:t>santé par un commissaire aux comptes .</a:t>
            </a:r>
          </a:p>
          <a:p>
            <a:endParaRPr lang="fr-FR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2400" dirty="0" smtClean="0"/>
              <a:t>Rebondir </a:t>
            </a:r>
            <a:r>
              <a:rPr lang="fr-FR" sz="2400" dirty="0"/>
              <a:t>sur </a:t>
            </a:r>
            <a:r>
              <a:rPr lang="fr-FR" sz="2400" dirty="0" smtClean="0"/>
              <a:t>des </a:t>
            </a:r>
            <a:r>
              <a:rPr lang="fr-FR" sz="2400" dirty="0"/>
              <a:t>nouvelles </a:t>
            </a:r>
            <a:r>
              <a:rPr lang="fr-FR" sz="2400" dirty="0" smtClean="0"/>
              <a:t>problématiques:</a:t>
            </a:r>
          </a:p>
          <a:p>
            <a:endParaRPr lang="fr-FR" sz="24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400" dirty="0"/>
              <a:t>La transformation des organisations publiques algériennes et la mise en œuvre du nouveau management </a:t>
            </a:r>
            <a:r>
              <a:rPr lang="fr-FR" sz="2400" dirty="0" smtClean="0"/>
              <a:t>public.</a:t>
            </a:r>
          </a:p>
          <a:p>
            <a:pPr marL="285750" indent="-285750"/>
            <a:endParaRPr lang="fr-FR" sz="24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2400" dirty="0"/>
              <a:t>La contribution de l’audit interne à la bonne gouvernance du secteur </a:t>
            </a:r>
            <a:r>
              <a:rPr lang="fr-FR" sz="2400" dirty="0" smtClean="0"/>
              <a:t>public.</a:t>
            </a:r>
            <a:endParaRPr lang="fr-FR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847528" y="295078"/>
            <a:ext cx="82089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8245C"/>
                </a:solidFill>
              </a:rPr>
              <a:t>Références</a:t>
            </a:r>
          </a:p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922784" y="1348800"/>
            <a:ext cx="10058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fr-FR" sz="2000" b="1" dirty="0" smtClean="0"/>
              <a:t> </a:t>
            </a:r>
            <a:r>
              <a:rPr lang="fr-FR" sz="2400" b="1" dirty="0" smtClean="0"/>
              <a:t>Alain-Gérard </a:t>
            </a:r>
            <a:r>
              <a:rPr lang="fr-FR" sz="2400" dirty="0" smtClean="0"/>
              <a:t>Cohen, « Une nouvelle façon de gérer l'Etat et l'Administration : contrôle interne et audit publics », </a:t>
            </a:r>
            <a:r>
              <a:rPr lang="fr-FR" sz="2400" i="1" dirty="0" smtClean="0"/>
              <a:t>Politiques et management public</a:t>
            </a:r>
            <a:r>
              <a:rPr lang="fr-FR" sz="2400" dirty="0" smtClean="0"/>
              <a:t> [En ligne], Vol 27/2 | 2010, document 27, mis en ligne le 15 mars 2012, consulté le 02 novembre 2018. </a:t>
            </a:r>
            <a:r>
              <a:rPr lang="en-US" sz="2400" dirty="0" smtClean="0"/>
              <a:t>URL : </a:t>
            </a:r>
            <a:r>
              <a:rPr lang="en-US" sz="2400" u="sng" dirty="0" smtClean="0">
                <a:hlinkClick r:id="rId2"/>
              </a:rPr>
              <a:t>http://journals.openedition.org/pmp/2271</a:t>
            </a:r>
            <a:endParaRPr lang="en-US" sz="2400" u="sng" dirty="0" smtClean="0"/>
          </a:p>
          <a:p>
            <a:pPr lvl="0"/>
            <a:endParaRPr lang="en-US" sz="2400" u="sng" dirty="0" smtClean="0"/>
          </a:p>
          <a:p>
            <a:pPr>
              <a:buFont typeface="Arial" pitchFamily="34" charset="0"/>
              <a:buChar char="•"/>
            </a:pPr>
            <a:r>
              <a:rPr lang="fr-FR" sz="2400" b="1" dirty="0" err="1" smtClean="0"/>
              <a:t>Crosier</a:t>
            </a:r>
            <a:r>
              <a:rPr lang="fr-FR" sz="2400" b="1" dirty="0" smtClean="0"/>
              <a:t> M</a:t>
            </a:r>
            <a:r>
              <a:rPr lang="fr-FR" sz="2400" dirty="0" smtClean="0"/>
              <a:t>, “Les problèmes du management public face à la transformation de l’environnement », Revue Politiques et Management Public, Vol. 03, N°1, 1985.</a:t>
            </a:r>
          </a:p>
          <a:p>
            <a:endParaRPr lang="fr-FR" sz="2400" dirty="0" smtClean="0"/>
          </a:p>
          <a:p>
            <a:pPr>
              <a:buFont typeface="Arial" pitchFamily="34" charset="0"/>
              <a:buChar char="•"/>
            </a:pPr>
            <a:r>
              <a:rPr lang="fr-FR" sz="2400" b="1" dirty="0" smtClean="0"/>
              <a:t>INTOSAI GOV 9100</a:t>
            </a:r>
            <a:r>
              <a:rPr lang="fr-FR" sz="2400" dirty="0" smtClean="0"/>
              <a:t>, Lignes directrices sur les normes de contrôle interne à promouvoir dans le secteur public, consulté le 28 octobre 2018, Sur le site : </a:t>
            </a:r>
            <a:r>
              <a:rPr lang="fr-FR" sz="2400" u="sng" dirty="0" smtClean="0">
                <a:hlinkClick r:id="rId3"/>
              </a:rPr>
              <a:t>www.issai.org</a:t>
            </a:r>
            <a:endParaRPr lang="fr-FR" sz="2400" dirty="0" smtClean="0"/>
          </a:p>
          <a:p>
            <a:endParaRPr lang="fr-FR" sz="2000" dirty="0" smtClean="0"/>
          </a:p>
          <a:p>
            <a:r>
              <a:rPr lang="en-US" sz="2000" dirty="0" smtClean="0"/>
              <a:t> </a:t>
            </a:r>
            <a:endParaRPr lang="fr-FR" sz="20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1240076" y="2113426"/>
            <a:ext cx="985798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/>
              <a:t>Hood C</a:t>
            </a:r>
            <a:r>
              <a:rPr lang="en-US" sz="2400" dirty="0"/>
              <a:t>., « The ‘‘New Public Management’’ in the 1980s: Variations on a Theme », Accounting, Organization and Society, </a:t>
            </a:r>
            <a:r>
              <a:rPr lang="en-US" sz="2400" dirty="0" err="1"/>
              <a:t>vol</a:t>
            </a:r>
            <a:r>
              <a:rPr lang="en-US" sz="2400" dirty="0"/>
              <a:t> 20, N° 2-3, </a:t>
            </a:r>
            <a:r>
              <a:rPr lang="en-US" sz="2400"/>
              <a:t>1995</a:t>
            </a:r>
            <a:r>
              <a:rPr lang="en-US" sz="2400" smtClean="0"/>
              <a:t>.</a:t>
            </a:r>
            <a:endParaRPr lang="fr-FR" sz="2400" dirty="0"/>
          </a:p>
          <a:p>
            <a:pPr>
              <a:buFont typeface="Arial" pitchFamily="34" charset="0"/>
              <a:buChar char="•"/>
            </a:pPr>
            <a:r>
              <a:rPr lang="fr-FR" sz="2400" b="1" dirty="0"/>
              <a:t>Romain </a:t>
            </a:r>
            <a:r>
              <a:rPr lang="fr-FR" sz="2400" b="1" dirty="0" err="1"/>
              <a:t>Laufer</a:t>
            </a:r>
            <a:r>
              <a:rPr lang="fr-FR" sz="2400" dirty="0"/>
              <a:t>, « Gouvernabilité et management des systèmes administratifs complexes », Revue politiques et management public, vol 03, N°01, Mars </a:t>
            </a:r>
            <a:r>
              <a:rPr lang="fr-FR" sz="2400" dirty="0" smtClean="0"/>
              <a:t>1985.</a:t>
            </a:r>
          </a:p>
          <a:p>
            <a:r>
              <a:rPr lang="fr-FR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2400" b="1" dirty="0" err="1" smtClean="0"/>
              <a:t>Kamar</a:t>
            </a:r>
            <a:r>
              <a:rPr lang="fr-FR" sz="2400" b="1" dirty="0" smtClean="0"/>
              <a:t> </a:t>
            </a:r>
            <a:r>
              <a:rPr lang="fr-FR" sz="2400" b="1" dirty="0" err="1"/>
              <a:t>Damaj</a:t>
            </a:r>
            <a:r>
              <a:rPr lang="fr-FR" sz="2400" dirty="0"/>
              <a:t>, La transformation des organisations publiques au Liban et son impact sur leurs performances, en lien avec la satisfaction des usagers, Gestion et management. Conservatoire national des arts et métiers - CNAM, 2013. 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5846" y="676498"/>
            <a:ext cx="43348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E8245C"/>
                </a:solidFill>
              </a:rPr>
              <a:t>Références</a:t>
            </a:r>
            <a:endParaRPr lang="en-US" sz="6000" b="1" dirty="0">
              <a:solidFill>
                <a:srgbClr val="E8245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146874" y="2177143"/>
            <a:ext cx="8911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Merci de votre Attention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3775" y="692696"/>
            <a:ext cx="98027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E8245C"/>
                </a:solidFill>
              </a:rPr>
              <a:t>Problèmes à résoudre ou à discuter 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392702" y="1899138"/>
            <a:ext cx="8853587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dirty="0"/>
              <a:t>La question principale de la recherche est la suivante :</a:t>
            </a:r>
          </a:p>
          <a:p>
            <a:pPr lvl="0">
              <a:lnSpc>
                <a:spcPct val="150000"/>
              </a:lnSpc>
            </a:pPr>
            <a:endParaRPr lang="fr-FR" sz="2800" b="1" dirty="0" smtClean="0"/>
          </a:p>
          <a:p>
            <a:pPr lvl="0" algn="ctr">
              <a:lnSpc>
                <a:spcPct val="150000"/>
              </a:lnSpc>
            </a:pPr>
            <a:r>
              <a:rPr lang="fr-FR" sz="2800" b="1" dirty="0" smtClean="0"/>
              <a:t>Le </a:t>
            </a:r>
            <a:r>
              <a:rPr lang="fr-FR" sz="2800" b="1" dirty="0"/>
              <a:t>nouveau management public est- il un mode de résolution des problèmes managériaux au sein des </a:t>
            </a:r>
            <a:r>
              <a:rPr lang="fr-FR" sz="2800" b="1" dirty="0" smtClean="0"/>
              <a:t>organisations publiques </a:t>
            </a:r>
            <a:r>
              <a:rPr lang="fr-FR" sz="2800" b="1" dirty="0"/>
              <a:t>en Algérie ?</a:t>
            </a:r>
          </a:p>
          <a:p>
            <a:pPr algn="ctr"/>
            <a:endParaRPr lang="fr-FR" sz="28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  <a:p>
            <a:endParaRPr lang="fr-FR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3775" y="692696"/>
            <a:ext cx="98027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E8245C"/>
                </a:solidFill>
              </a:rPr>
              <a:t>Problèmes à résoudre ou à discuter 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069146" y="1871003"/>
            <a:ext cx="917714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2200" dirty="0"/>
              <a:t>Pour répondre à  cette problématique, </a:t>
            </a:r>
            <a:r>
              <a:rPr lang="fr-FR" sz="2200" dirty="0" smtClean="0"/>
              <a:t>les </a:t>
            </a:r>
            <a:r>
              <a:rPr lang="fr-FR" sz="2200" dirty="0"/>
              <a:t>questions suivantes </a:t>
            </a:r>
            <a:r>
              <a:rPr lang="fr-FR" sz="2200" dirty="0" smtClean="0"/>
              <a:t>se posent:</a:t>
            </a:r>
          </a:p>
          <a:p>
            <a:endParaRPr lang="fr-FR" sz="2200" dirty="0"/>
          </a:p>
          <a:p>
            <a:endParaRPr lang="nl-BE" sz="2200" dirty="0"/>
          </a:p>
          <a:p>
            <a:pPr lvl="0">
              <a:buFont typeface="Wingdings" pitchFamily="2" charset="2"/>
              <a:buChar char="Ø"/>
            </a:pPr>
            <a:r>
              <a:rPr lang="fr-FR" sz="2200" dirty="0"/>
              <a:t>  </a:t>
            </a:r>
            <a:r>
              <a:rPr lang="fr-FR" sz="2200" dirty="0" smtClean="0"/>
              <a:t>Vers le nouveau management public, un désir d’un nouveau mode de gestion ou une transformation impérative  </a:t>
            </a:r>
            <a:r>
              <a:rPr lang="fr-FR" sz="2200" dirty="0"/>
              <a:t> </a:t>
            </a:r>
            <a:r>
              <a:rPr lang="fr-FR" sz="2200" dirty="0" smtClean="0"/>
              <a:t>?</a:t>
            </a:r>
            <a:endParaRPr lang="fr-FR" sz="2200" dirty="0"/>
          </a:p>
          <a:p>
            <a:pPr lvl="0"/>
            <a:endParaRPr lang="fr-FR" sz="2200" dirty="0"/>
          </a:p>
          <a:p>
            <a:pPr lvl="0">
              <a:buFont typeface="Wingdings" pitchFamily="2" charset="2"/>
              <a:buChar char="Ø"/>
            </a:pPr>
            <a:r>
              <a:rPr lang="fr-FR" sz="2200" dirty="0"/>
              <a:t>  </a:t>
            </a:r>
            <a:r>
              <a:rPr lang="fr-FR" sz="2200" dirty="0" smtClean="0"/>
              <a:t>Quel est l’impact des </a:t>
            </a:r>
            <a:r>
              <a:rPr lang="fr-FR" sz="2000" dirty="0"/>
              <a:t>coûts</a:t>
            </a:r>
            <a:r>
              <a:rPr lang="fr-FR" sz="2200" dirty="0" smtClean="0"/>
              <a:t> cachés sur le fonctionnement des organisations publiques</a:t>
            </a:r>
            <a:r>
              <a:rPr lang="fr-FR" sz="2200" dirty="0"/>
              <a:t> </a:t>
            </a:r>
            <a:r>
              <a:rPr lang="fr-FR" sz="2200" dirty="0" smtClean="0"/>
              <a:t>?</a:t>
            </a:r>
          </a:p>
          <a:p>
            <a:pPr lvl="0">
              <a:buFont typeface="Wingdings" pitchFamily="2" charset="2"/>
              <a:buChar char="Ø"/>
            </a:pPr>
            <a:endParaRPr lang="fr-FR" sz="2200" dirty="0"/>
          </a:p>
          <a:p>
            <a:pPr>
              <a:buFont typeface="Wingdings" pitchFamily="2" charset="2"/>
              <a:buChar char="Ø"/>
            </a:pPr>
            <a:r>
              <a:rPr lang="fr-FR" sz="2200" dirty="0" smtClean="0"/>
              <a:t>  Comment </a:t>
            </a:r>
            <a:r>
              <a:rPr lang="fr-FR" sz="2200" dirty="0"/>
              <a:t>est </a:t>
            </a:r>
            <a:r>
              <a:rPr lang="fr-FR" sz="2200" dirty="0" smtClean="0"/>
              <a:t>appréhendée </a:t>
            </a:r>
            <a:r>
              <a:rPr lang="fr-FR" sz="2200" dirty="0"/>
              <a:t>la notion de performance dans les organisations publiques</a:t>
            </a:r>
            <a:r>
              <a:rPr lang="fr-FR" sz="2200" dirty="0" smtClean="0"/>
              <a:t>?</a:t>
            </a:r>
            <a:endParaRPr lang="fr-FR" sz="2200" b="1" dirty="0" smtClean="0"/>
          </a:p>
          <a:p>
            <a:pPr algn="ctr"/>
            <a:endParaRPr lang="fr-FR" sz="2200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sz="2200" dirty="0" smtClean="0"/>
          </a:p>
          <a:p>
            <a:endParaRPr lang="fr-FR" sz="14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B467E-7E17-4780-AAD5-38C43184E790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10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2659272" y="2489018"/>
            <a:ext cx="6525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 dirty="0">
                <a:solidFill>
                  <a:srgbClr val="E8245C"/>
                </a:solidFill>
              </a:rPr>
              <a:t>C</a:t>
            </a:r>
            <a:r>
              <a:rPr lang="en-US" sz="6000" b="1" dirty="0" smtClean="0">
                <a:solidFill>
                  <a:srgbClr val="E8245C"/>
                </a:solidFill>
              </a:rPr>
              <a:t>adre théorique</a:t>
            </a:r>
            <a:endParaRPr lang="en-US" sz="6000" b="1" dirty="0">
              <a:solidFill>
                <a:srgbClr val="E8245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36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2138767" y="350729"/>
            <a:ext cx="6525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b="1" dirty="0">
                <a:solidFill>
                  <a:srgbClr val="E8245C"/>
                </a:solidFill>
              </a:rPr>
              <a:t>C</a:t>
            </a:r>
            <a:r>
              <a:rPr lang="en-US" sz="5400" b="1" dirty="0" smtClean="0">
                <a:solidFill>
                  <a:srgbClr val="E8245C"/>
                </a:solidFill>
              </a:rPr>
              <a:t>adre théorique</a:t>
            </a:r>
            <a:endParaRPr lang="en-US" sz="5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19711" y="1274059"/>
            <a:ext cx="86067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2400" b="1" dirty="0">
                <a:latin typeface="Arial" charset="0"/>
                <a:ea typeface="Arial" charset="0"/>
                <a:cs typeface="Arial" charset="0"/>
              </a:rPr>
              <a:t> Théories mobilisées </a:t>
            </a:r>
            <a:r>
              <a:rPr lang="fr-FR" sz="2200" b="1" dirty="0" smtClean="0">
                <a:latin typeface="Arial" charset="0"/>
                <a:ea typeface="Arial" charset="0"/>
                <a:cs typeface="Arial" charset="0"/>
              </a:rPr>
              <a:t>:</a:t>
            </a:r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2287452292"/>
              </p:ext>
            </p:extLst>
          </p:nvPr>
        </p:nvGraphicFramePr>
        <p:xfrm>
          <a:off x="619933" y="1869138"/>
          <a:ext cx="10964260" cy="1834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4219604842"/>
              </p:ext>
            </p:extLst>
          </p:nvPr>
        </p:nvGraphicFramePr>
        <p:xfrm>
          <a:off x="697423" y="3890075"/>
          <a:ext cx="10886770" cy="21671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23926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2557221" y="257738"/>
            <a:ext cx="6509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>
                <a:solidFill>
                  <a:srgbClr val="E8245C"/>
                </a:solidFill>
              </a:rPr>
              <a:t>C</a:t>
            </a:r>
            <a:r>
              <a:rPr lang="en-US" sz="4400" b="1" dirty="0" smtClean="0">
                <a:solidFill>
                  <a:srgbClr val="E8245C"/>
                </a:solidFill>
              </a:rPr>
              <a:t>adre théorique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71959" y="1027179"/>
            <a:ext cx="1095730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2000" b="1" dirty="0" smtClean="0">
                <a:latin typeface="Arial" charset="0"/>
                <a:ea typeface="Arial" charset="0"/>
                <a:cs typeface="Arial" charset="0"/>
              </a:rPr>
              <a:t>L’approche socio-économique</a:t>
            </a:r>
            <a:endParaRPr lang="fr-FR" sz="2200" b="1" dirty="0">
              <a:latin typeface="Arial" charset="0"/>
              <a:ea typeface="Arial" charset="0"/>
              <a:cs typeface="Arial" charset="0"/>
            </a:endParaRPr>
          </a:p>
          <a:p>
            <a:endParaRPr lang="fr-FR" sz="2200" dirty="0" smtClean="0"/>
          </a:p>
          <a:p>
            <a:endParaRPr lang="fr-FR" sz="2200" dirty="0" smtClean="0"/>
          </a:p>
          <a:p>
            <a:endParaRPr lang="fr-FR" sz="2200" dirty="0"/>
          </a:p>
          <a:p>
            <a:endParaRPr lang="fr-FR" sz="2200" dirty="0" smtClean="0"/>
          </a:p>
          <a:p>
            <a:endParaRPr lang="fr-FR" sz="2200" dirty="0" smtClean="0"/>
          </a:p>
          <a:p>
            <a:endParaRPr lang="fr-FR" sz="2200" dirty="0"/>
          </a:p>
          <a:p>
            <a:endParaRPr lang="fr-FR" sz="2200" dirty="0" smtClean="0"/>
          </a:p>
          <a:p>
            <a:endParaRPr lang="fr-FR" sz="2200" dirty="0"/>
          </a:p>
          <a:p>
            <a:endParaRPr lang="fr-FR" sz="2200" dirty="0" smtClean="0"/>
          </a:p>
          <a:p>
            <a:endParaRPr lang="fr-FR" sz="2200" dirty="0"/>
          </a:p>
          <a:p>
            <a:endParaRPr lang="fr-FR" sz="2200" dirty="0" smtClean="0"/>
          </a:p>
          <a:p>
            <a:r>
              <a:rPr lang="fr-FR" sz="2000" dirty="0"/>
              <a:t> </a:t>
            </a:r>
            <a:endParaRPr lang="fr-FR" sz="2000" b="1" dirty="0"/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78" y="1518834"/>
            <a:ext cx="11078782" cy="5160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7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1B12DBF8-0BA3-4B4F-93DF-5759BAB4D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9CE7-ABA2-45DB-B75A-2318278453BB}" type="datetime1">
              <a:rPr lang="en-US" smtClean="0"/>
              <a:pPr/>
              <a:t>2/21/2020</a:t>
            </a:fld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xmlns="" id="{9E9E7AC7-C3BC-9E41-8ED7-93CA74473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89D91785-016D-E147-8622-3AF74880813F}"/>
              </a:ext>
            </a:extLst>
          </p:cNvPr>
          <p:cNvSpPr txBox="1"/>
          <p:nvPr/>
        </p:nvSpPr>
        <p:spPr>
          <a:xfrm>
            <a:off x="1052186" y="266323"/>
            <a:ext cx="8606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 dirty="0" smtClean="0">
                <a:solidFill>
                  <a:srgbClr val="E8245C"/>
                </a:solidFill>
              </a:rPr>
              <a:t>Le Management Public</a:t>
            </a:r>
            <a:endParaRPr lang="en-US" sz="4400" b="1" dirty="0">
              <a:solidFill>
                <a:srgbClr val="E8245C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52186" y="1497178"/>
            <a:ext cx="860670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fr-FR" sz="2200" b="1" dirty="0" smtClean="0"/>
              <a:t>Concepts </a:t>
            </a:r>
            <a:r>
              <a:rPr lang="fr-FR" sz="2200" b="1" dirty="0"/>
              <a:t>du management </a:t>
            </a:r>
            <a:r>
              <a:rPr lang="fr-FR" sz="2200" b="1" dirty="0" smtClean="0"/>
              <a:t>public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fr-FR" sz="22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Le </a:t>
            </a:r>
            <a:r>
              <a:rPr lang="fr-FR" sz="2200" dirty="0"/>
              <a:t>management des organisations appartenant au secteur </a:t>
            </a:r>
            <a:r>
              <a:rPr lang="fr-FR" sz="2200" dirty="0" smtClean="0"/>
              <a:t>public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200" dirty="0" smtClean="0"/>
              <a:t>Une science administrative</a:t>
            </a:r>
          </a:p>
          <a:p>
            <a:endParaRPr lang="fr-FR" sz="2200" dirty="0" smtClean="0"/>
          </a:p>
          <a:p>
            <a:r>
              <a:rPr lang="fr-FR" sz="2200" dirty="0"/>
              <a:t>Le management public </a:t>
            </a:r>
            <a:r>
              <a:rPr lang="fr-FR" sz="2200" dirty="0" smtClean="0"/>
              <a:t>               l’ensemble </a:t>
            </a:r>
            <a:r>
              <a:rPr lang="fr-FR" sz="2200" dirty="0"/>
              <a:t>des méthodes pratiquées dans la gestion des organisations publiques (collectivités territoriales, hôpitaux, </a:t>
            </a:r>
            <a:r>
              <a:rPr lang="fr-FR" sz="2200" dirty="0" smtClean="0"/>
              <a:t>universités</a:t>
            </a:r>
            <a:r>
              <a:rPr lang="fr-FR" sz="2200" dirty="0"/>
              <a:t> </a:t>
            </a:r>
            <a:r>
              <a:rPr lang="fr-FR" sz="2200" dirty="0" smtClean="0"/>
              <a:t>            </a:t>
            </a:r>
            <a:r>
              <a:rPr lang="fr-FR" sz="2200" dirty="0"/>
              <a:t>améliorer l’efficacité et l’efficience des services </a:t>
            </a:r>
            <a:r>
              <a:rPr lang="fr-FR" sz="2200" dirty="0" smtClean="0"/>
              <a:t>publics   </a:t>
            </a:r>
          </a:p>
          <a:p>
            <a:endParaRPr lang="fr-FR" sz="2000" dirty="0" smtClean="0"/>
          </a:p>
          <a:p>
            <a:r>
              <a:rPr lang="fr-FR" sz="2000" dirty="0"/>
              <a:t> </a:t>
            </a:r>
            <a:endParaRPr lang="fr-FR" sz="2000" b="1" dirty="0"/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 smtClean="0"/>
          </a:p>
        </p:txBody>
      </p:sp>
      <p:sp>
        <p:nvSpPr>
          <p:cNvPr id="6" name="Flèche droite 5"/>
          <p:cNvSpPr/>
          <p:nvPr/>
        </p:nvSpPr>
        <p:spPr>
          <a:xfrm>
            <a:off x="4277532" y="3397664"/>
            <a:ext cx="72842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5355537" y="4091552"/>
            <a:ext cx="63543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255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amondGrid_16x9_TP103031012" id="{51012571-0B99-42A0-A846-34BAB1718D99}" vid="{F29D8852-CBC1-40DA-AD7F-B86EE6B5BFCF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7087C0F-7449-45C4-B248-63D02665BF1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1269</Words>
  <Application>Microsoft Office PowerPoint</Application>
  <PresentationFormat>Grand écran</PresentationFormat>
  <Paragraphs>365</Paragraphs>
  <Slides>33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7" baseType="lpstr">
      <vt:lpstr>Arial</vt:lpstr>
      <vt:lpstr>Times New Roman</vt:lpstr>
      <vt:lpstr>Wingdings</vt:lpstr>
      <vt:lpstr>Diamond Grid 16x9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 fonctionnement des organismes de santé en Algérie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2015-11-22T16:48:12Z</dcterms:created>
  <dcterms:modified xsi:type="dcterms:W3CDTF">2020-02-21T16:43:11Z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TC030310159991</vt:lpwstr>
  </property>
</Properties>
</file>